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78" r:id="rId3"/>
    <p:sldId id="258" r:id="rId4"/>
    <p:sldId id="259" r:id="rId5"/>
    <p:sldId id="260" r:id="rId6"/>
    <p:sldId id="261" r:id="rId7"/>
    <p:sldId id="262" r:id="rId8"/>
    <p:sldId id="263" r:id="rId9"/>
    <p:sldId id="264" r:id="rId10"/>
    <p:sldId id="265" r:id="rId11"/>
    <p:sldId id="266" r:id="rId12"/>
    <p:sldId id="267" r:id="rId13"/>
    <p:sldId id="268" r:id="rId14"/>
    <p:sldId id="269" r:id="rId15"/>
    <p:sldId id="272" r:id="rId16"/>
    <p:sldId id="280" r:id="rId17"/>
    <p:sldId id="281" r:id="rId18"/>
    <p:sldId id="273" r:id="rId19"/>
    <p:sldId id="274" r:id="rId20"/>
    <p:sldId id="275" r:id="rId21"/>
    <p:sldId id="276" r:id="rId22"/>
    <p:sldId id="277" r:id="rId23"/>
    <p:sldId id="27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42D9"/>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6979463-EA47-454D-BEA1-245E4B694850}" type="datetimeFigureOut">
              <a:rPr lang="en-US" smtClean="0"/>
              <a:t>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5F7583-D91C-46E3-81E9-D3D6097506E3}" type="slidenum">
              <a:rPr lang="en-US" smtClean="0"/>
              <a:t>‹#›</a:t>
            </a:fld>
            <a:endParaRPr lang="en-US"/>
          </a:p>
        </p:txBody>
      </p:sp>
    </p:spTree>
    <p:extLst>
      <p:ext uri="{BB962C8B-B14F-4D97-AF65-F5344CB8AC3E}">
        <p14:creationId xmlns:p14="http://schemas.microsoft.com/office/powerpoint/2010/main" val="157120612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6979463-EA47-454D-BEA1-245E4B694850}" type="datetimeFigureOut">
              <a:rPr lang="en-US" smtClean="0"/>
              <a:t>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5F7583-D91C-46E3-81E9-D3D6097506E3}" type="slidenum">
              <a:rPr lang="en-US" smtClean="0"/>
              <a:t>‹#›</a:t>
            </a:fld>
            <a:endParaRPr lang="en-US"/>
          </a:p>
        </p:txBody>
      </p:sp>
    </p:spTree>
    <p:extLst>
      <p:ext uri="{BB962C8B-B14F-4D97-AF65-F5344CB8AC3E}">
        <p14:creationId xmlns:p14="http://schemas.microsoft.com/office/powerpoint/2010/main" val="390362582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6979463-EA47-454D-BEA1-245E4B694850}" type="datetimeFigureOut">
              <a:rPr lang="en-US" smtClean="0"/>
              <a:t>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5F7583-D91C-46E3-81E9-D3D6097506E3}" type="slidenum">
              <a:rPr lang="en-US" smtClean="0"/>
              <a:t>‹#›</a:t>
            </a:fld>
            <a:endParaRPr lang="en-US"/>
          </a:p>
        </p:txBody>
      </p:sp>
    </p:spTree>
    <p:extLst>
      <p:ext uri="{BB962C8B-B14F-4D97-AF65-F5344CB8AC3E}">
        <p14:creationId xmlns:p14="http://schemas.microsoft.com/office/powerpoint/2010/main" val="323511299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6979463-EA47-454D-BEA1-245E4B694850}" type="datetimeFigureOut">
              <a:rPr lang="en-US" smtClean="0"/>
              <a:t>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5F7583-D91C-46E3-81E9-D3D6097506E3}" type="slidenum">
              <a:rPr lang="en-US" smtClean="0"/>
              <a:t>‹#›</a:t>
            </a:fld>
            <a:endParaRPr lang="en-US"/>
          </a:p>
        </p:txBody>
      </p:sp>
    </p:spTree>
    <p:extLst>
      <p:ext uri="{BB962C8B-B14F-4D97-AF65-F5344CB8AC3E}">
        <p14:creationId xmlns:p14="http://schemas.microsoft.com/office/powerpoint/2010/main" val="187049174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979463-EA47-454D-BEA1-245E4B694850}" type="datetimeFigureOut">
              <a:rPr lang="en-US" smtClean="0"/>
              <a:t>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5F7583-D91C-46E3-81E9-D3D6097506E3}" type="slidenum">
              <a:rPr lang="en-US" smtClean="0"/>
              <a:t>‹#›</a:t>
            </a:fld>
            <a:endParaRPr lang="en-US"/>
          </a:p>
        </p:txBody>
      </p:sp>
    </p:spTree>
    <p:extLst>
      <p:ext uri="{BB962C8B-B14F-4D97-AF65-F5344CB8AC3E}">
        <p14:creationId xmlns:p14="http://schemas.microsoft.com/office/powerpoint/2010/main" val="339526262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6979463-EA47-454D-BEA1-245E4B694850}" type="datetimeFigureOut">
              <a:rPr lang="en-US" smtClean="0"/>
              <a:t>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5F7583-D91C-46E3-81E9-D3D6097506E3}" type="slidenum">
              <a:rPr lang="en-US" smtClean="0"/>
              <a:t>‹#›</a:t>
            </a:fld>
            <a:endParaRPr lang="en-US"/>
          </a:p>
        </p:txBody>
      </p:sp>
    </p:spTree>
    <p:extLst>
      <p:ext uri="{BB962C8B-B14F-4D97-AF65-F5344CB8AC3E}">
        <p14:creationId xmlns:p14="http://schemas.microsoft.com/office/powerpoint/2010/main" val="108023873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6979463-EA47-454D-BEA1-245E4B694850}" type="datetimeFigureOut">
              <a:rPr lang="en-US" smtClean="0"/>
              <a:t>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5F7583-D91C-46E3-81E9-D3D6097506E3}" type="slidenum">
              <a:rPr lang="en-US" smtClean="0"/>
              <a:t>‹#›</a:t>
            </a:fld>
            <a:endParaRPr lang="en-US"/>
          </a:p>
        </p:txBody>
      </p:sp>
    </p:spTree>
    <p:extLst>
      <p:ext uri="{BB962C8B-B14F-4D97-AF65-F5344CB8AC3E}">
        <p14:creationId xmlns:p14="http://schemas.microsoft.com/office/powerpoint/2010/main" val="305206905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6979463-EA47-454D-BEA1-245E4B694850}" type="datetimeFigureOut">
              <a:rPr lang="en-US" smtClean="0"/>
              <a:t>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5F7583-D91C-46E3-81E9-D3D6097506E3}" type="slidenum">
              <a:rPr lang="en-US" smtClean="0"/>
              <a:t>‹#›</a:t>
            </a:fld>
            <a:endParaRPr lang="en-US"/>
          </a:p>
        </p:txBody>
      </p:sp>
    </p:spTree>
    <p:extLst>
      <p:ext uri="{BB962C8B-B14F-4D97-AF65-F5344CB8AC3E}">
        <p14:creationId xmlns:p14="http://schemas.microsoft.com/office/powerpoint/2010/main" val="352994575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979463-EA47-454D-BEA1-245E4B694850}" type="datetimeFigureOut">
              <a:rPr lang="en-US" smtClean="0"/>
              <a:t>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5F7583-D91C-46E3-81E9-D3D6097506E3}" type="slidenum">
              <a:rPr lang="en-US" smtClean="0"/>
              <a:t>‹#›</a:t>
            </a:fld>
            <a:endParaRPr lang="en-US"/>
          </a:p>
        </p:txBody>
      </p:sp>
    </p:spTree>
    <p:extLst>
      <p:ext uri="{BB962C8B-B14F-4D97-AF65-F5344CB8AC3E}">
        <p14:creationId xmlns:p14="http://schemas.microsoft.com/office/powerpoint/2010/main" val="28090846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979463-EA47-454D-BEA1-245E4B694850}" type="datetimeFigureOut">
              <a:rPr lang="en-US" smtClean="0"/>
              <a:t>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5F7583-D91C-46E3-81E9-D3D6097506E3}" type="slidenum">
              <a:rPr lang="en-US" smtClean="0"/>
              <a:t>‹#›</a:t>
            </a:fld>
            <a:endParaRPr lang="en-US"/>
          </a:p>
        </p:txBody>
      </p:sp>
    </p:spTree>
    <p:extLst>
      <p:ext uri="{BB962C8B-B14F-4D97-AF65-F5344CB8AC3E}">
        <p14:creationId xmlns:p14="http://schemas.microsoft.com/office/powerpoint/2010/main" val="10879242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979463-EA47-454D-BEA1-245E4B694850}" type="datetimeFigureOut">
              <a:rPr lang="en-US" smtClean="0"/>
              <a:t>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5F7583-D91C-46E3-81E9-D3D6097506E3}" type="slidenum">
              <a:rPr lang="en-US" smtClean="0"/>
              <a:t>‹#›</a:t>
            </a:fld>
            <a:endParaRPr lang="en-US"/>
          </a:p>
        </p:txBody>
      </p:sp>
    </p:spTree>
    <p:extLst>
      <p:ext uri="{BB962C8B-B14F-4D97-AF65-F5344CB8AC3E}">
        <p14:creationId xmlns:p14="http://schemas.microsoft.com/office/powerpoint/2010/main" val="52444065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979463-EA47-454D-BEA1-245E4B694850}" type="datetimeFigureOut">
              <a:rPr lang="en-US" smtClean="0"/>
              <a:t>2/9/2016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5F7583-D91C-46E3-81E9-D3D6097506E3}" type="slidenum">
              <a:rPr lang="en-US" smtClean="0"/>
              <a:t>‹#›</a:t>
            </a:fld>
            <a:endParaRPr lang="en-US"/>
          </a:p>
        </p:txBody>
      </p:sp>
    </p:spTree>
    <p:extLst>
      <p:ext uri="{BB962C8B-B14F-4D97-AF65-F5344CB8AC3E}">
        <p14:creationId xmlns:p14="http://schemas.microsoft.com/office/powerpoint/2010/main" val="39385950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989"/>
            <a:ext cx="5496791" cy="6870989"/>
          </a:xfrm>
          <a:prstGeom prst="rect">
            <a:avLst/>
          </a:prstGeom>
        </p:spPr>
      </p:pic>
    </p:spTree>
    <p:extLst>
      <p:ext uri="{BB962C8B-B14F-4D97-AF65-F5344CB8AC3E}">
        <p14:creationId xmlns:p14="http://schemas.microsoft.com/office/powerpoint/2010/main" val="346982014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3" name="TextBox 2"/>
          <p:cNvSpPr txBox="1"/>
          <p:nvPr/>
        </p:nvSpPr>
        <p:spPr>
          <a:xfrm>
            <a:off x="0" y="0"/>
            <a:ext cx="9144000" cy="6494085"/>
          </a:xfrm>
          <a:prstGeom prst="rect">
            <a:avLst/>
          </a:prstGeom>
          <a:noFill/>
        </p:spPr>
        <p:txBody>
          <a:bodyPr wrap="square" rtlCol="0">
            <a:spAutoFit/>
          </a:bodyPr>
          <a:lstStyle/>
          <a:p>
            <a:r>
              <a:rPr lang="en-US" sz="3200" dirty="0">
                <a:solidFill>
                  <a:schemeClr val="bg1"/>
                </a:solidFill>
              </a:rPr>
              <a:t>Deuteronomy </a:t>
            </a:r>
            <a:r>
              <a:rPr lang="en-US" sz="3200" dirty="0" smtClean="0">
                <a:solidFill>
                  <a:schemeClr val="bg1"/>
                </a:solidFill>
              </a:rPr>
              <a:t>14.24-27 </a:t>
            </a:r>
            <a:r>
              <a:rPr lang="en-US" sz="3200" dirty="0">
                <a:solidFill>
                  <a:schemeClr val="bg1"/>
                </a:solidFill>
              </a:rPr>
              <a:t>NET: </a:t>
            </a:r>
            <a:r>
              <a:rPr lang="en-US" sz="3200" dirty="0" smtClean="0">
                <a:solidFill>
                  <a:schemeClr val="bg1"/>
                </a:solidFill>
              </a:rPr>
              <a:t> When he blesses you, if the place where he chooses to locate his name is distant, you may convert the </a:t>
            </a:r>
            <a:r>
              <a:rPr lang="en-US" sz="3200" b="1" u="sng" dirty="0" smtClean="0">
                <a:solidFill>
                  <a:srgbClr val="FFFF00"/>
                </a:solidFill>
              </a:rPr>
              <a:t>tithe</a:t>
            </a:r>
            <a:r>
              <a:rPr lang="en-US" sz="3200" dirty="0" smtClean="0">
                <a:solidFill>
                  <a:srgbClr val="FFFF00"/>
                </a:solidFill>
              </a:rPr>
              <a:t> </a:t>
            </a:r>
            <a:r>
              <a:rPr lang="en-US" sz="3200" dirty="0" smtClean="0">
                <a:solidFill>
                  <a:schemeClr val="bg1"/>
                </a:solidFill>
              </a:rPr>
              <a:t>into money, secure the money, and travel to the place the LORD your God chooses for himself.  Then you may spend the money however you wish for cattle, sheep, wine, beer, or whatever you desire. You and your household may eat there in the presence of the LORD your God and enjoy it.  As for the Levites in your villages, you must not ignore them, for they have no allotment or inheritance along with you. </a:t>
            </a:r>
          </a:p>
          <a:p>
            <a:endParaRPr lang="en-US" sz="3200" dirty="0">
              <a:solidFill>
                <a:schemeClr val="bg1"/>
              </a:solidFill>
            </a:endParaRPr>
          </a:p>
          <a:p>
            <a:pPr algn="r"/>
            <a:r>
              <a:rPr lang="en-US" sz="3200" dirty="0" smtClean="0">
                <a:solidFill>
                  <a:schemeClr val="bg1"/>
                </a:solidFill>
              </a:rPr>
              <a:t> </a:t>
            </a:r>
            <a:r>
              <a:rPr lang="he-IL" sz="3600" dirty="0" smtClean="0">
                <a:solidFill>
                  <a:srgbClr val="FFFF00"/>
                </a:solidFill>
                <a:latin typeface="Times New Roman" panose="02020603050405020304" pitchFamily="18" charset="0"/>
                <a:cs typeface="Times New Roman" panose="02020603050405020304" pitchFamily="18" charset="0"/>
              </a:rPr>
              <a:t>מַעֲשֵׂר</a:t>
            </a:r>
            <a:r>
              <a:rPr lang="en-US" sz="3200" dirty="0" smtClean="0">
                <a:solidFill>
                  <a:srgbClr val="FFFF00"/>
                </a:solidFill>
              </a:rPr>
              <a:t> </a:t>
            </a:r>
            <a:r>
              <a:rPr lang="en-US" sz="3200" b="1" dirty="0" smtClean="0">
                <a:solidFill>
                  <a:srgbClr val="FFFF00"/>
                </a:solidFill>
              </a:rPr>
              <a:t>= tithe = a tenth</a:t>
            </a:r>
          </a:p>
        </p:txBody>
      </p:sp>
    </p:spTree>
    <p:extLst>
      <p:ext uri="{BB962C8B-B14F-4D97-AF65-F5344CB8AC3E}">
        <p14:creationId xmlns:p14="http://schemas.microsoft.com/office/powerpoint/2010/main" val="339934216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3" name="TextBox 2"/>
          <p:cNvSpPr txBox="1"/>
          <p:nvPr/>
        </p:nvSpPr>
        <p:spPr>
          <a:xfrm>
            <a:off x="0" y="0"/>
            <a:ext cx="9144000" cy="5078313"/>
          </a:xfrm>
          <a:prstGeom prst="rect">
            <a:avLst/>
          </a:prstGeom>
          <a:noFill/>
        </p:spPr>
        <p:txBody>
          <a:bodyPr wrap="square" rtlCol="0">
            <a:spAutoFit/>
          </a:bodyPr>
          <a:lstStyle/>
          <a:p>
            <a:r>
              <a:rPr lang="en-US" sz="3200" dirty="0">
                <a:solidFill>
                  <a:schemeClr val="bg1"/>
                </a:solidFill>
              </a:rPr>
              <a:t>Deuteronomy 14.28-29 NET:  At the end of every three years you must bring all the </a:t>
            </a:r>
            <a:r>
              <a:rPr lang="en-US" sz="3200" b="1" u="sng" dirty="0">
                <a:solidFill>
                  <a:srgbClr val="FFFF00"/>
                </a:solidFill>
              </a:rPr>
              <a:t>tithe</a:t>
            </a:r>
            <a:r>
              <a:rPr lang="en-US" sz="3200" dirty="0">
                <a:solidFill>
                  <a:srgbClr val="FFFF00"/>
                </a:solidFill>
              </a:rPr>
              <a:t> </a:t>
            </a:r>
            <a:r>
              <a:rPr lang="en-US" sz="3200" dirty="0">
                <a:solidFill>
                  <a:schemeClr val="bg1"/>
                </a:solidFill>
              </a:rPr>
              <a:t>of your produce, in that very year, and you must store it up in your villages.  Then the Levites (because they have no allotment or inheritance with you), the resident foreigners, the orphans, and the widows of your villages may come and eat their fill so that the LORD your God may bless you in all the work you do.</a:t>
            </a:r>
            <a:r>
              <a:rPr lang="en-US" sz="3200" dirty="0" smtClean="0">
                <a:solidFill>
                  <a:schemeClr val="bg1"/>
                </a:solidFill>
              </a:rPr>
              <a:t> </a:t>
            </a:r>
          </a:p>
          <a:p>
            <a:endParaRPr lang="en-US" sz="3200" dirty="0">
              <a:solidFill>
                <a:schemeClr val="bg1"/>
              </a:solidFill>
            </a:endParaRPr>
          </a:p>
          <a:p>
            <a:pPr algn="r"/>
            <a:r>
              <a:rPr lang="en-US" sz="3200" dirty="0" smtClean="0">
                <a:solidFill>
                  <a:schemeClr val="bg1"/>
                </a:solidFill>
              </a:rPr>
              <a:t> </a:t>
            </a:r>
            <a:r>
              <a:rPr lang="he-IL" sz="3600" dirty="0" smtClean="0">
                <a:solidFill>
                  <a:srgbClr val="FFFF00"/>
                </a:solidFill>
                <a:latin typeface="Times New Roman" panose="02020603050405020304" pitchFamily="18" charset="0"/>
                <a:cs typeface="Times New Roman" panose="02020603050405020304" pitchFamily="18" charset="0"/>
              </a:rPr>
              <a:t>מַעֲשֵׂר</a:t>
            </a:r>
            <a:r>
              <a:rPr lang="en-US" sz="3200" dirty="0" smtClean="0">
                <a:solidFill>
                  <a:srgbClr val="FFFF00"/>
                </a:solidFill>
              </a:rPr>
              <a:t> </a:t>
            </a:r>
            <a:r>
              <a:rPr lang="en-US" sz="3200" b="1" dirty="0" smtClean="0">
                <a:solidFill>
                  <a:srgbClr val="FFFF00"/>
                </a:solidFill>
              </a:rPr>
              <a:t>= tithe = a tenth</a:t>
            </a:r>
          </a:p>
        </p:txBody>
      </p:sp>
    </p:spTree>
    <p:extLst>
      <p:ext uri="{BB962C8B-B14F-4D97-AF65-F5344CB8AC3E}">
        <p14:creationId xmlns:p14="http://schemas.microsoft.com/office/powerpoint/2010/main" val="60725601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3" name="TextBox 2"/>
          <p:cNvSpPr txBox="1"/>
          <p:nvPr/>
        </p:nvSpPr>
        <p:spPr>
          <a:xfrm>
            <a:off x="0" y="0"/>
            <a:ext cx="9144000" cy="6617196"/>
          </a:xfrm>
          <a:prstGeom prst="rect">
            <a:avLst/>
          </a:prstGeom>
          <a:noFill/>
        </p:spPr>
        <p:txBody>
          <a:bodyPr wrap="square" rtlCol="0">
            <a:spAutoFit/>
          </a:bodyPr>
          <a:lstStyle/>
          <a:p>
            <a:r>
              <a:rPr lang="en-US" sz="3200" dirty="0">
                <a:solidFill>
                  <a:schemeClr val="bg1"/>
                </a:solidFill>
              </a:rPr>
              <a:t>Deuteronomy 26.12-13 NET:  When you finish </a:t>
            </a:r>
            <a:r>
              <a:rPr lang="en-US" sz="3200" b="1" u="sng" dirty="0">
                <a:solidFill>
                  <a:srgbClr val="FC42D9"/>
                </a:solidFill>
              </a:rPr>
              <a:t>tithing</a:t>
            </a:r>
            <a:r>
              <a:rPr lang="en-US" sz="3200" dirty="0">
                <a:solidFill>
                  <a:srgbClr val="FC42D9"/>
                </a:solidFill>
              </a:rPr>
              <a:t> </a:t>
            </a:r>
            <a:r>
              <a:rPr lang="en-US" sz="3200" dirty="0">
                <a:solidFill>
                  <a:schemeClr val="bg1"/>
                </a:solidFill>
              </a:rPr>
              <a:t>all your income in the third year (the year of tithing), you must give it to the Levites, the resident foreigners, the orphans, and the widows so that they may eat to their satisfaction in your villages.  Then you shall say before the LORD your God, “I have removed the sacred offering from my house and given it to the Levites, the resident foreigners, the orphans, and the widows just as you have commanded me. I have not violated or forgotten your commandments.”</a:t>
            </a:r>
            <a:r>
              <a:rPr lang="en-US" sz="3200" dirty="0" smtClean="0">
                <a:solidFill>
                  <a:schemeClr val="bg1"/>
                </a:solidFill>
              </a:rPr>
              <a:t> </a:t>
            </a:r>
          </a:p>
          <a:p>
            <a:endParaRPr lang="en-US" sz="3200" dirty="0" smtClean="0">
              <a:solidFill>
                <a:srgbClr val="FC42D9"/>
              </a:solidFill>
            </a:endParaRPr>
          </a:p>
          <a:p>
            <a:pPr algn="r"/>
            <a:r>
              <a:rPr lang="he-IL" sz="3600" dirty="0" smtClean="0">
                <a:solidFill>
                  <a:srgbClr val="FC42D9"/>
                </a:solidFill>
                <a:latin typeface="Times New Roman" panose="02020603050405020304" pitchFamily="18" charset="0"/>
                <a:cs typeface="Times New Roman" panose="02020603050405020304" pitchFamily="18" charset="0"/>
              </a:rPr>
              <a:t>עָשַׂר</a:t>
            </a:r>
            <a:r>
              <a:rPr lang="en-US" sz="3200" dirty="0" smtClean="0">
                <a:solidFill>
                  <a:srgbClr val="FC42D9"/>
                </a:solidFill>
              </a:rPr>
              <a:t> </a:t>
            </a:r>
            <a:r>
              <a:rPr lang="en-US" sz="3200" b="1" dirty="0" smtClean="0">
                <a:solidFill>
                  <a:srgbClr val="FC42D9"/>
                </a:solidFill>
              </a:rPr>
              <a:t>= to give or receive a tithe</a:t>
            </a:r>
          </a:p>
          <a:p>
            <a:pPr algn="r"/>
            <a:r>
              <a:rPr lang="en-US" sz="3200" dirty="0" smtClean="0">
                <a:solidFill>
                  <a:schemeClr val="bg1"/>
                </a:solidFill>
              </a:rPr>
              <a:t> </a:t>
            </a:r>
            <a:r>
              <a:rPr lang="he-IL" sz="3600" dirty="0" smtClean="0">
                <a:solidFill>
                  <a:srgbClr val="FFFF00"/>
                </a:solidFill>
                <a:latin typeface="Times New Roman" panose="02020603050405020304" pitchFamily="18" charset="0"/>
                <a:cs typeface="Times New Roman" panose="02020603050405020304" pitchFamily="18" charset="0"/>
              </a:rPr>
              <a:t>מַעֲשֵׂר</a:t>
            </a:r>
            <a:r>
              <a:rPr lang="en-US" sz="3200" dirty="0" smtClean="0">
                <a:solidFill>
                  <a:srgbClr val="FFFF00"/>
                </a:solidFill>
              </a:rPr>
              <a:t> </a:t>
            </a:r>
            <a:r>
              <a:rPr lang="en-US" sz="3200" b="1" dirty="0" smtClean="0">
                <a:solidFill>
                  <a:srgbClr val="FFFF00"/>
                </a:solidFill>
              </a:rPr>
              <a:t>= tithe = a tenth</a:t>
            </a:r>
          </a:p>
        </p:txBody>
      </p:sp>
    </p:spTree>
    <p:extLst>
      <p:ext uri="{BB962C8B-B14F-4D97-AF65-F5344CB8AC3E}">
        <p14:creationId xmlns:p14="http://schemas.microsoft.com/office/powerpoint/2010/main" val="59205058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3" name="TextBox 2"/>
          <p:cNvSpPr txBox="1"/>
          <p:nvPr/>
        </p:nvSpPr>
        <p:spPr>
          <a:xfrm>
            <a:off x="0" y="0"/>
            <a:ext cx="9144000" cy="6124754"/>
          </a:xfrm>
          <a:prstGeom prst="rect">
            <a:avLst/>
          </a:prstGeom>
          <a:noFill/>
        </p:spPr>
        <p:txBody>
          <a:bodyPr wrap="square" rtlCol="0">
            <a:spAutoFit/>
          </a:bodyPr>
          <a:lstStyle/>
          <a:p>
            <a:r>
              <a:rPr lang="he-IL" sz="3600" dirty="0" smtClean="0">
                <a:solidFill>
                  <a:schemeClr val="bg1"/>
                </a:solidFill>
                <a:latin typeface="Times New Roman" panose="02020603050405020304" pitchFamily="18" charset="0"/>
                <a:cs typeface="Times New Roman" panose="02020603050405020304" pitchFamily="18" charset="0"/>
              </a:rPr>
              <a:t>עָשַׂר</a:t>
            </a:r>
            <a:r>
              <a:rPr lang="en-US" sz="3200" dirty="0" smtClean="0">
                <a:solidFill>
                  <a:schemeClr val="bg1"/>
                </a:solidFill>
              </a:rPr>
              <a:t> = to give or receive a tithe</a:t>
            </a:r>
          </a:p>
          <a:p>
            <a:r>
              <a:rPr lang="he-IL" sz="3600" dirty="0" smtClean="0">
                <a:solidFill>
                  <a:schemeClr val="bg1"/>
                </a:solidFill>
                <a:latin typeface="Times New Roman" panose="02020603050405020304" pitchFamily="18" charset="0"/>
                <a:cs typeface="Times New Roman" panose="02020603050405020304" pitchFamily="18" charset="0"/>
              </a:rPr>
              <a:t>מַעֲשֵׂר</a:t>
            </a:r>
            <a:r>
              <a:rPr lang="en-US" sz="3200" dirty="0" smtClean="0">
                <a:solidFill>
                  <a:schemeClr val="bg1"/>
                </a:solidFill>
              </a:rPr>
              <a:t> = tithe = a tenth</a:t>
            </a:r>
          </a:p>
          <a:p>
            <a:endParaRPr lang="en-US" sz="3200" dirty="0">
              <a:solidFill>
                <a:schemeClr val="bg1"/>
              </a:solidFill>
            </a:endParaRPr>
          </a:p>
          <a:p>
            <a:r>
              <a:rPr lang="en-US" sz="3200" dirty="0" smtClean="0">
                <a:solidFill>
                  <a:srgbClr val="FFFF00"/>
                </a:solidFill>
              </a:rPr>
              <a:t>In Israel’s Law, they gave ten percent of whatever the farm produced [or ten percent of their non-farm income] back to God.</a:t>
            </a:r>
          </a:p>
          <a:p>
            <a:endParaRPr lang="en-US" sz="3200" dirty="0">
              <a:solidFill>
                <a:schemeClr val="bg1"/>
              </a:solidFill>
            </a:endParaRPr>
          </a:p>
          <a:p>
            <a:pPr marL="457200" indent="-457200">
              <a:buFont typeface="Wingdings 2" panose="05020102010507070707" pitchFamily="18" charset="2"/>
              <a:buChar char=""/>
            </a:pPr>
            <a:r>
              <a:rPr lang="en-US" sz="3200" dirty="0" smtClean="0">
                <a:solidFill>
                  <a:schemeClr val="bg1"/>
                </a:solidFill>
              </a:rPr>
              <a:t>Showed honor and submission to God.</a:t>
            </a:r>
          </a:p>
          <a:p>
            <a:pPr marL="457200" indent="-457200">
              <a:buFont typeface="Wingdings 2" panose="05020102010507070707" pitchFamily="18" charset="2"/>
              <a:buChar char=""/>
            </a:pPr>
            <a:r>
              <a:rPr lang="en-US" sz="3200" dirty="0" smtClean="0">
                <a:solidFill>
                  <a:schemeClr val="bg1"/>
                </a:solidFill>
              </a:rPr>
              <a:t>Reminded of dependence on God’s provision.</a:t>
            </a:r>
          </a:p>
          <a:p>
            <a:pPr marL="457200" indent="-457200">
              <a:buFont typeface="Wingdings 2" panose="05020102010507070707" pitchFamily="18" charset="2"/>
              <a:buChar char=""/>
            </a:pPr>
            <a:r>
              <a:rPr lang="en-US" sz="3200" dirty="0" smtClean="0">
                <a:solidFill>
                  <a:schemeClr val="bg1"/>
                </a:solidFill>
              </a:rPr>
              <a:t>Celebrated that provision.</a:t>
            </a:r>
          </a:p>
          <a:p>
            <a:pPr marL="457200" indent="-457200">
              <a:buFont typeface="Wingdings 2" panose="05020102010507070707" pitchFamily="18" charset="2"/>
              <a:buChar char=""/>
            </a:pPr>
            <a:r>
              <a:rPr lang="en-US" sz="3200" dirty="0" smtClean="0">
                <a:solidFill>
                  <a:schemeClr val="bg1"/>
                </a:solidFill>
              </a:rPr>
              <a:t>Sustained full-time religious workers.</a:t>
            </a:r>
          </a:p>
          <a:p>
            <a:pPr marL="457200" indent="-457200">
              <a:buFont typeface="Wingdings 2" panose="05020102010507070707" pitchFamily="18" charset="2"/>
              <a:buChar char=""/>
            </a:pPr>
            <a:r>
              <a:rPr lang="en-US" sz="3200" dirty="0" smtClean="0">
                <a:solidFill>
                  <a:schemeClr val="bg1"/>
                </a:solidFill>
              </a:rPr>
              <a:t>Helped sustain the needy. </a:t>
            </a:r>
          </a:p>
        </p:txBody>
      </p:sp>
    </p:spTree>
    <p:extLst>
      <p:ext uri="{BB962C8B-B14F-4D97-AF65-F5344CB8AC3E}">
        <p14:creationId xmlns:p14="http://schemas.microsoft.com/office/powerpoint/2010/main" val="111386775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3" name="TextBox 2"/>
          <p:cNvSpPr txBox="1"/>
          <p:nvPr/>
        </p:nvSpPr>
        <p:spPr>
          <a:xfrm>
            <a:off x="0" y="0"/>
            <a:ext cx="9144000" cy="2062103"/>
          </a:xfrm>
          <a:prstGeom prst="rect">
            <a:avLst/>
          </a:prstGeom>
          <a:noFill/>
        </p:spPr>
        <p:txBody>
          <a:bodyPr wrap="square" rtlCol="0">
            <a:spAutoFit/>
          </a:bodyPr>
          <a:lstStyle/>
          <a:p>
            <a:r>
              <a:rPr lang="en-US" sz="3200" dirty="0">
                <a:solidFill>
                  <a:schemeClr val="bg1"/>
                </a:solidFill>
              </a:rPr>
              <a:t>Proverbs 3.9-10 NET:  Honor the LORD from your wealth and from the first fruits of all your crops; then your barns will be filled completely, and your vats will overflow with new wine</a:t>
            </a:r>
            <a:r>
              <a:rPr lang="en-US" sz="3200" dirty="0" smtClean="0">
                <a:solidFill>
                  <a:schemeClr val="bg1"/>
                </a:solidFill>
              </a:rPr>
              <a:t>.</a:t>
            </a:r>
          </a:p>
        </p:txBody>
      </p:sp>
    </p:spTree>
    <p:extLst>
      <p:ext uri="{BB962C8B-B14F-4D97-AF65-F5344CB8AC3E}">
        <p14:creationId xmlns:p14="http://schemas.microsoft.com/office/powerpoint/2010/main" val="257698334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grpSp>
        <p:nvGrpSpPr>
          <p:cNvPr id="4" name="Group 40"/>
          <p:cNvGrpSpPr/>
          <p:nvPr/>
        </p:nvGrpSpPr>
        <p:grpSpPr>
          <a:xfrm>
            <a:off x="107372" y="115909"/>
            <a:ext cx="2120673" cy="6606863"/>
            <a:chOff x="76200" y="381000"/>
            <a:chExt cx="1752600" cy="5867400"/>
          </a:xfrm>
        </p:grpSpPr>
        <p:grpSp>
          <p:nvGrpSpPr>
            <p:cNvPr id="5" name="Group 10"/>
            <p:cNvGrpSpPr/>
            <p:nvPr/>
          </p:nvGrpSpPr>
          <p:grpSpPr>
            <a:xfrm>
              <a:off x="76200" y="381000"/>
              <a:ext cx="1752600" cy="5867400"/>
              <a:chOff x="304800" y="381000"/>
              <a:chExt cx="1752600" cy="5867400"/>
            </a:xfrm>
          </p:grpSpPr>
          <p:sp>
            <p:nvSpPr>
              <p:cNvPr id="8" name="Oval 7"/>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9" name="Oval 8"/>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Family</a:t>
                </a:r>
                <a:endParaRPr lang="en-US" sz="3000" b="1" dirty="0">
                  <a:solidFill>
                    <a:schemeClr val="tx1"/>
                  </a:solidFill>
                </a:endParaRPr>
              </a:p>
            </p:txBody>
          </p:sp>
          <p:sp>
            <p:nvSpPr>
              <p:cNvPr id="10" name="Oval 9"/>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World</a:t>
                </a:r>
                <a:endParaRPr lang="en-US" sz="3000" b="1" dirty="0">
                  <a:solidFill>
                    <a:schemeClr val="tx1"/>
                  </a:solidFill>
                </a:endParaRPr>
              </a:p>
            </p:txBody>
          </p:sp>
          <p:sp>
            <p:nvSpPr>
              <p:cNvPr id="11" name="Oval 10"/>
              <p:cNvSpPr/>
              <p:nvPr/>
            </p:nvSpPr>
            <p:spPr>
              <a:xfrm>
                <a:off x="609600" y="2438400"/>
                <a:ext cx="114300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Man</a:t>
                </a:r>
                <a:endParaRPr lang="en-US" sz="2400" b="1" dirty="0">
                  <a:solidFill>
                    <a:schemeClr val="tx1"/>
                  </a:solidFill>
                </a:endParaRPr>
              </a:p>
            </p:txBody>
          </p:sp>
        </p:grpSp>
        <p:sp>
          <p:nvSpPr>
            <p:cNvPr id="6"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7" name="Rectangle 6"/>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spTree>
    <p:extLst>
      <p:ext uri="{BB962C8B-B14F-4D97-AF65-F5344CB8AC3E}">
        <p14:creationId xmlns:p14="http://schemas.microsoft.com/office/powerpoint/2010/main" val="144672469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grpSp>
        <p:nvGrpSpPr>
          <p:cNvPr id="4" name="Group 40"/>
          <p:cNvGrpSpPr/>
          <p:nvPr/>
        </p:nvGrpSpPr>
        <p:grpSpPr>
          <a:xfrm>
            <a:off x="107372" y="115909"/>
            <a:ext cx="2120673" cy="6606863"/>
            <a:chOff x="76200" y="381000"/>
            <a:chExt cx="1752600" cy="5867400"/>
          </a:xfrm>
        </p:grpSpPr>
        <p:grpSp>
          <p:nvGrpSpPr>
            <p:cNvPr id="5" name="Group 10"/>
            <p:cNvGrpSpPr/>
            <p:nvPr/>
          </p:nvGrpSpPr>
          <p:grpSpPr>
            <a:xfrm>
              <a:off x="76200" y="381000"/>
              <a:ext cx="1752600" cy="5867400"/>
              <a:chOff x="304800" y="381000"/>
              <a:chExt cx="1752600" cy="5867400"/>
            </a:xfrm>
          </p:grpSpPr>
          <p:sp>
            <p:nvSpPr>
              <p:cNvPr id="8" name="Oval 7"/>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9" name="Oval 8"/>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Family</a:t>
                </a:r>
                <a:endParaRPr lang="en-US" sz="3000" b="1" dirty="0">
                  <a:solidFill>
                    <a:schemeClr val="tx1"/>
                  </a:solidFill>
                </a:endParaRPr>
              </a:p>
            </p:txBody>
          </p:sp>
          <p:sp>
            <p:nvSpPr>
              <p:cNvPr id="10" name="Oval 9"/>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World</a:t>
                </a:r>
                <a:endParaRPr lang="en-US" sz="3000" b="1" dirty="0">
                  <a:solidFill>
                    <a:schemeClr val="tx1"/>
                  </a:solidFill>
                </a:endParaRPr>
              </a:p>
            </p:txBody>
          </p:sp>
          <p:sp>
            <p:nvSpPr>
              <p:cNvPr id="11" name="Oval 10"/>
              <p:cNvSpPr/>
              <p:nvPr/>
            </p:nvSpPr>
            <p:spPr>
              <a:xfrm>
                <a:off x="609600" y="2438400"/>
                <a:ext cx="114300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Man</a:t>
                </a:r>
                <a:endParaRPr lang="en-US" sz="2400" b="1" dirty="0">
                  <a:solidFill>
                    <a:schemeClr val="tx1"/>
                  </a:solidFill>
                </a:endParaRPr>
              </a:p>
            </p:txBody>
          </p:sp>
        </p:grpSp>
        <p:sp>
          <p:nvSpPr>
            <p:cNvPr id="6"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7" name="Rectangle 6"/>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grpSp>
        <p:nvGrpSpPr>
          <p:cNvPr id="12" name="Group 48"/>
          <p:cNvGrpSpPr/>
          <p:nvPr/>
        </p:nvGrpSpPr>
        <p:grpSpPr>
          <a:xfrm>
            <a:off x="3625509" y="115908"/>
            <a:ext cx="2054073" cy="6606863"/>
            <a:chOff x="76200" y="381000"/>
            <a:chExt cx="1752600" cy="5867400"/>
          </a:xfrm>
        </p:grpSpPr>
        <p:grpSp>
          <p:nvGrpSpPr>
            <p:cNvPr id="13" name="Group 10"/>
            <p:cNvGrpSpPr/>
            <p:nvPr/>
          </p:nvGrpSpPr>
          <p:grpSpPr>
            <a:xfrm>
              <a:off x="76200" y="381000"/>
              <a:ext cx="1752600" cy="5867400"/>
              <a:chOff x="304800" y="381000"/>
              <a:chExt cx="1752600" cy="5867400"/>
            </a:xfrm>
          </p:grpSpPr>
          <p:sp>
            <p:nvSpPr>
              <p:cNvPr id="16" name="Oval 15"/>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17" name="Oval 16"/>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Israel</a:t>
                </a:r>
                <a:endParaRPr lang="en-US" sz="3000" b="1" dirty="0">
                  <a:solidFill>
                    <a:schemeClr val="tx1"/>
                  </a:solidFill>
                </a:endParaRPr>
              </a:p>
            </p:txBody>
          </p:sp>
          <p:sp>
            <p:nvSpPr>
              <p:cNvPr id="18" name="Oval 17"/>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Nations</a:t>
                </a:r>
                <a:endParaRPr lang="en-US" sz="3000" b="1" dirty="0">
                  <a:solidFill>
                    <a:schemeClr val="tx1"/>
                  </a:solidFill>
                </a:endParaRPr>
              </a:p>
            </p:txBody>
          </p:sp>
          <p:sp>
            <p:nvSpPr>
              <p:cNvPr id="19" name="Oval 18"/>
              <p:cNvSpPr/>
              <p:nvPr/>
            </p:nvSpPr>
            <p:spPr>
              <a:xfrm>
                <a:off x="609600" y="2438400"/>
                <a:ext cx="114300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King</a:t>
                </a:r>
                <a:endParaRPr lang="en-US" sz="2400" b="1" dirty="0">
                  <a:solidFill>
                    <a:schemeClr val="tx1"/>
                  </a:solidFill>
                </a:endParaRPr>
              </a:p>
            </p:txBody>
          </p:sp>
        </p:grpSp>
        <p:sp>
          <p:nvSpPr>
            <p:cNvPr id="14"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15" name="Rectangle 14"/>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spTree>
    <p:extLst>
      <p:ext uri="{BB962C8B-B14F-4D97-AF65-F5344CB8AC3E}">
        <p14:creationId xmlns:p14="http://schemas.microsoft.com/office/powerpoint/2010/main" val="146222562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grpSp>
        <p:nvGrpSpPr>
          <p:cNvPr id="4" name="Group 40"/>
          <p:cNvGrpSpPr/>
          <p:nvPr/>
        </p:nvGrpSpPr>
        <p:grpSpPr>
          <a:xfrm>
            <a:off x="107372" y="115909"/>
            <a:ext cx="2120673" cy="6606863"/>
            <a:chOff x="76200" y="381000"/>
            <a:chExt cx="1752600" cy="5867400"/>
          </a:xfrm>
        </p:grpSpPr>
        <p:grpSp>
          <p:nvGrpSpPr>
            <p:cNvPr id="5" name="Group 10"/>
            <p:cNvGrpSpPr/>
            <p:nvPr/>
          </p:nvGrpSpPr>
          <p:grpSpPr>
            <a:xfrm>
              <a:off x="76200" y="381000"/>
              <a:ext cx="1752600" cy="5867400"/>
              <a:chOff x="304800" y="381000"/>
              <a:chExt cx="1752600" cy="5867400"/>
            </a:xfrm>
          </p:grpSpPr>
          <p:sp>
            <p:nvSpPr>
              <p:cNvPr id="8" name="Oval 7"/>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9" name="Oval 8"/>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Family</a:t>
                </a:r>
                <a:endParaRPr lang="en-US" sz="3000" b="1" dirty="0">
                  <a:solidFill>
                    <a:schemeClr val="tx1"/>
                  </a:solidFill>
                </a:endParaRPr>
              </a:p>
            </p:txBody>
          </p:sp>
          <p:sp>
            <p:nvSpPr>
              <p:cNvPr id="10" name="Oval 9"/>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World</a:t>
                </a:r>
                <a:endParaRPr lang="en-US" sz="3000" b="1" dirty="0">
                  <a:solidFill>
                    <a:schemeClr val="tx1"/>
                  </a:solidFill>
                </a:endParaRPr>
              </a:p>
            </p:txBody>
          </p:sp>
          <p:sp>
            <p:nvSpPr>
              <p:cNvPr id="11" name="Oval 10"/>
              <p:cNvSpPr/>
              <p:nvPr/>
            </p:nvSpPr>
            <p:spPr>
              <a:xfrm>
                <a:off x="609600" y="2438400"/>
                <a:ext cx="114300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Man</a:t>
                </a:r>
                <a:endParaRPr lang="en-US" sz="2400" b="1" dirty="0">
                  <a:solidFill>
                    <a:schemeClr val="tx1"/>
                  </a:solidFill>
                </a:endParaRPr>
              </a:p>
            </p:txBody>
          </p:sp>
        </p:grpSp>
        <p:sp>
          <p:nvSpPr>
            <p:cNvPr id="6"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7" name="Rectangle 6"/>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grpSp>
        <p:nvGrpSpPr>
          <p:cNvPr id="12" name="Group 48"/>
          <p:cNvGrpSpPr/>
          <p:nvPr/>
        </p:nvGrpSpPr>
        <p:grpSpPr>
          <a:xfrm>
            <a:off x="3625509" y="115908"/>
            <a:ext cx="2054073" cy="6606863"/>
            <a:chOff x="76200" y="381000"/>
            <a:chExt cx="1752600" cy="5867400"/>
          </a:xfrm>
        </p:grpSpPr>
        <p:grpSp>
          <p:nvGrpSpPr>
            <p:cNvPr id="13" name="Group 10"/>
            <p:cNvGrpSpPr/>
            <p:nvPr/>
          </p:nvGrpSpPr>
          <p:grpSpPr>
            <a:xfrm>
              <a:off x="76200" y="381000"/>
              <a:ext cx="1752600" cy="5867400"/>
              <a:chOff x="304800" y="381000"/>
              <a:chExt cx="1752600" cy="5867400"/>
            </a:xfrm>
          </p:grpSpPr>
          <p:sp>
            <p:nvSpPr>
              <p:cNvPr id="16" name="Oval 15"/>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17" name="Oval 16"/>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Israel</a:t>
                </a:r>
                <a:endParaRPr lang="en-US" sz="3000" b="1" dirty="0">
                  <a:solidFill>
                    <a:schemeClr val="tx1"/>
                  </a:solidFill>
                </a:endParaRPr>
              </a:p>
            </p:txBody>
          </p:sp>
          <p:sp>
            <p:nvSpPr>
              <p:cNvPr id="18" name="Oval 17"/>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Nations</a:t>
                </a:r>
                <a:endParaRPr lang="en-US" sz="3000" b="1" dirty="0">
                  <a:solidFill>
                    <a:schemeClr val="tx1"/>
                  </a:solidFill>
                </a:endParaRPr>
              </a:p>
            </p:txBody>
          </p:sp>
          <p:sp>
            <p:nvSpPr>
              <p:cNvPr id="19" name="Oval 18"/>
              <p:cNvSpPr/>
              <p:nvPr/>
            </p:nvSpPr>
            <p:spPr>
              <a:xfrm>
                <a:off x="609600" y="2438400"/>
                <a:ext cx="114300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King</a:t>
                </a:r>
                <a:endParaRPr lang="en-US" sz="2400" b="1" dirty="0">
                  <a:solidFill>
                    <a:schemeClr val="tx1"/>
                  </a:solidFill>
                </a:endParaRPr>
              </a:p>
            </p:txBody>
          </p:sp>
        </p:grpSp>
        <p:sp>
          <p:nvSpPr>
            <p:cNvPr id="14"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15" name="Rectangle 14"/>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grpSp>
        <p:nvGrpSpPr>
          <p:cNvPr id="21" name="Group 11"/>
          <p:cNvGrpSpPr/>
          <p:nvPr/>
        </p:nvGrpSpPr>
        <p:grpSpPr>
          <a:xfrm>
            <a:off x="6986171" y="115908"/>
            <a:ext cx="2025811" cy="6606863"/>
            <a:chOff x="76200" y="381000"/>
            <a:chExt cx="1752600" cy="5867400"/>
          </a:xfrm>
        </p:grpSpPr>
        <p:grpSp>
          <p:nvGrpSpPr>
            <p:cNvPr id="22" name="Group 10"/>
            <p:cNvGrpSpPr/>
            <p:nvPr/>
          </p:nvGrpSpPr>
          <p:grpSpPr>
            <a:xfrm>
              <a:off x="76200" y="381000"/>
              <a:ext cx="1752600" cy="5867400"/>
              <a:chOff x="304800" y="381000"/>
              <a:chExt cx="1752600" cy="5867400"/>
            </a:xfrm>
          </p:grpSpPr>
          <p:sp>
            <p:nvSpPr>
              <p:cNvPr id="25" name="Oval 24"/>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26" name="Oval 25"/>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Church</a:t>
                </a:r>
                <a:endParaRPr lang="en-US" sz="2800" b="1" dirty="0">
                  <a:solidFill>
                    <a:schemeClr val="tx1"/>
                  </a:solidFill>
                </a:endParaRPr>
              </a:p>
            </p:txBody>
          </p:sp>
          <p:sp>
            <p:nvSpPr>
              <p:cNvPr id="27" name="Oval 26"/>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People</a:t>
                </a:r>
                <a:endParaRPr lang="en-US" sz="2800" b="1" dirty="0">
                  <a:solidFill>
                    <a:schemeClr val="tx1"/>
                  </a:solidFill>
                </a:endParaRPr>
              </a:p>
            </p:txBody>
          </p:sp>
          <p:sp>
            <p:nvSpPr>
              <p:cNvPr id="28" name="Oval 27"/>
              <p:cNvSpPr/>
              <p:nvPr/>
            </p:nvSpPr>
            <p:spPr>
              <a:xfrm>
                <a:off x="609600" y="2438400"/>
                <a:ext cx="114300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smtClean="0">
                    <a:solidFill>
                      <a:schemeClr val="tx1"/>
                    </a:solidFill>
                  </a:rPr>
                  <a:t>Jesus</a:t>
                </a:r>
                <a:endParaRPr lang="en-US" sz="2200" b="1" dirty="0">
                  <a:solidFill>
                    <a:schemeClr val="tx1"/>
                  </a:solidFill>
                </a:endParaRPr>
              </a:p>
            </p:txBody>
          </p:sp>
        </p:grpSp>
        <p:sp>
          <p:nvSpPr>
            <p:cNvPr id="23"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24" name="Rectangle 23"/>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spTree>
    <p:extLst>
      <p:ext uri="{BB962C8B-B14F-4D97-AF65-F5344CB8AC3E}">
        <p14:creationId xmlns:p14="http://schemas.microsoft.com/office/powerpoint/2010/main" val="49060368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2" name="TextBox 1"/>
          <p:cNvSpPr txBox="1"/>
          <p:nvPr/>
        </p:nvSpPr>
        <p:spPr>
          <a:xfrm>
            <a:off x="2145722" y="1364040"/>
            <a:ext cx="4727864" cy="2062103"/>
          </a:xfrm>
          <a:prstGeom prst="rect">
            <a:avLst/>
          </a:prstGeom>
          <a:noFill/>
        </p:spPr>
        <p:txBody>
          <a:bodyPr wrap="square" rtlCol="0">
            <a:spAutoFit/>
          </a:bodyPr>
          <a:lstStyle/>
          <a:p>
            <a:r>
              <a:rPr lang="en-US" sz="3200" dirty="0" smtClean="0">
                <a:solidFill>
                  <a:schemeClr val="bg1"/>
                </a:solidFill>
                <a:sym typeface="Wingdings" panose="05000000000000000000" pitchFamily="2" charset="2"/>
              </a:rPr>
              <a:t></a:t>
            </a:r>
            <a:r>
              <a:rPr lang="en-US" sz="3200" dirty="0" smtClean="0">
                <a:solidFill>
                  <a:schemeClr val="bg1"/>
                </a:solidFill>
              </a:rPr>
              <a:t>Mosaic Covenant</a:t>
            </a:r>
          </a:p>
          <a:p>
            <a:endParaRPr lang="en-US" sz="3200" dirty="0" smtClean="0">
              <a:solidFill>
                <a:schemeClr val="bg1"/>
              </a:solidFill>
            </a:endParaRPr>
          </a:p>
          <a:p>
            <a:endParaRPr lang="en-US" sz="3200" dirty="0">
              <a:solidFill>
                <a:schemeClr val="bg1"/>
              </a:solidFill>
            </a:endParaRPr>
          </a:p>
          <a:p>
            <a:pPr algn="r"/>
            <a:r>
              <a:rPr lang="en-US" sz="3200" dirty="0" smtClean="0">
                <a:solidFill>
                  <a:schemeClr val="bg1"/>
                </a:solidFill>
              </a:rPr>
              <a:t>New Covenant</a:t>
            </a:r>
            <a:r>
              <a:rPr lang="en-US" sz="3200" dirty="0" smtClean="0">
                <a:solidFill>
                  <a:schemeClr val="bg1"/>
                </a:solidFill>
                <a:sym typeface="Wingdings" panose="05000000000000000000" pitchFamily="2" charset="2"/>
              </a:rPr>
              <a:t></a:t>
            </a:r>
            <a:endParaRPr lang="en-US" sz="3200" dirty="0">
              <a:solidFill>
                <a:schemeClr val="bg1"/>
              </a:solidFill>
            </a:endParaRPr>
          </a:p>
        </p:txBody>
      </p:sp>
      <p:grpSp>
        <p:nvGrpSpPr>
          <p:cNvPr id="20" name="Group 48"/>
          <p:cNvGrpSpPr/>
          <p:nvPr/>
        </p:nvGrpSpPr>
        <p:grpSpPr>
          <a:xfrm>
            <a:off x="196509" y="90150"/>
            <a:ext cx="2054073" cy="6606863"/>
            <a:chOff x="76200" y="381000"/>
            <a:chExt cx="1752600" cy="5867400"/>
          </a:xfrm>
        </p:grpSpPr>
        <p:grpSp>
          <p:nvGrpSpPr>
            <p:cNvPr id="29" name="Group 10"/>
            <p:cNvGrpSpPr/>
            <p:nvPr/>
          </p:nvGrpSpPr>
          <p:grpSpPr>
            <a:xfrm>
              <a:off x="76200" y="381000"/>
              <a:ext cx="1752600" cy="5867400"/>
              <a:chOff x="304800" y="381000"/>
              <a:chExt cx="1752600" cy="5867400"/>
            </a:xfrm>
          </p:grpSpPr>
          <p:sp>
            <p:nvSpPr>
              <p:cNvPr id="32" name="Oval 31"/>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33" name="Oval 32"/>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Israel</a:t>
                </a:r>
                <a:endParaRPr lang="en-US" sz="3000" b="1" dirty="0">
                  <a:solidFill>
                    <a:schemeClr val="tx1"/>
                  </a:solidFill>
                </a:endParaRPr>
              </a:p>
            </p:txBody>
          </p:sp>
          <p:sp>
            <p:nvSpPr>
              <p:cNvPr id="34" name="Oval 33"/>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Nations</a:t>
                </a:r>
                <a:endParaRPr lang="en-US" sz="3000" b="1" dirty="0">
                  <a:solidFill>
                    <a:schemeClr val="tx1"/>
                  </a:solidFill>
                </a:endParaRPr>
              </a:p>
            </p:txBody>
          </p:sp>
          <p:sp>
            <p:nvSpPr>
              <p:cNvPr id="35" name="Oval 34"/>
              <p:cNvSpPr/>
              <p:nvPr/>
            </p:nvSpPr>
            <p:spPr>
              <a:xfrm>
                <a:off x="609600" y="2438400"/>
                <a:ext cx="114300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King</a:t>
                </a:r>
                <a:endParaRPr lang="en-US" sz="2400" b="1" dirty="0">
                  <a:solidFill>
                    <a:schemeClr val="tx1"/>
                  </a:solidFill>
                </a:endParaRPr>
              </a:p>
            </p:txBody>
          </p:sp>
        </p:grpSp>
        <p:sp>
          <p:nvSpPr>
            <p:cNvPr id="30"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31" name="Rectangle 30"/>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grpSp>
        <p:nvGrpSpPr>
          <p:cNvPr id="36" name="Group 11"/>
          <p:cNvGrpSpPr/>
          <p:nvPr/>
        </p:nvGrpSpPr>
        <p:grpSpPr>
          <a:xfrm>
            <a:off x="6986171" y="115908"/>
            <a:ext cx="2025811" cy="6606863"/>
            <a:chOff x="76200" y="381000"/>
            <a:chExt cx="1752600" cy="5867400"/>
          </a:xfrm>
        </p:grpSpPr>
        <p:grpSp>
          <p:nvGrpSpPr>
            <p:cNvPr id="37" name="Group 10"/>
            <p:cNvGrpSpPr/>
            <p:nvPr/>
          </p:nvGrpSpPr>
          <p:grpSpPr>
            <a:xfrm>
              <a:off x="76200" y="381000"/>
              <a:ext cx="1752600" cy="5867400"/>
              <a:chOff x="304800" y="381000"/>
              <a:chExt cx="1752600" cy="5867400"/>
            </a:xfrm>
          </p:grpSpPr>
          <p:sp>
            <p:nvSpPr>
              <p:cNvPr id="40" name="Oval 39"/>
              <p:cNvSpPr/>
              <p:nvPr/>
            </p:nvSpPr>
            <p:spPr>
              <a:xfrm>
                <a:off x="304800" y="3810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b="1" dirty="0" smtClean="0">
                    <a:solidFill>
                      <a:schemeClr val="tx1"/>
                    </a:solidFill>
                  </a:rPr>
                  <a:t>God</a:t>
                </a:r>
                <a:endParaRPr lang="en-US" sz="3000" b="1" dirty="0">
                  <a:solidFill>
                    <a:schemeClr val="tx1"/>
                  </a:solidFill>
                </a:endParaRPr>
              </a:p>
            </p:txBody>
          </p:sp>
          <p:sp>
            <p:nvSpPr>
              <p:cNvPr id="41" name="Oval 40"/>
              <p:cNvSpPr/>
              <p:nvPr/>
            </p:nvSpPr>
            <p:spPr>
              <a:xfrm>
                <a:off x="304800" y="24384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Church</a:t>
                </a:r>
                <a:endParaRPr lang="en-US" sz="2800" b="1" dirty="0">
                  <a:solidFill>
                    <a:schemeClr val="tx1"/>
                  </a:solidFill>
                </a:endParaRPr>
              </a:p>
            </p:txBody>
          </p:sp>
          <p:sp>
            <p:nvSpPr>
              <p:cNvPr id="42" name="Oval 41"/>
              <p:cNvSpPr/>
              <p:nvPr/>
            </p:nvSpPr>
            <p:spPr>
              <a:xfrm>
                <a:off x="304800" y="4495800"/>
                <a:ext cx="1752600" cy="17526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People</a:t>
                </a:r>
                <a:endParaRPr lang="en-US" sz="2800" b="1" dirty="0">
                  <a:solidFill>
                    <a:schemeClr val="tx1"/>
                  </a:solidFill>
                </a:endParaRPr>
              </a:p>
            </p:txBody>
          </p:sp>
          <p:sp>
            <p:nvSpPr>
              <p:cNvPr id="43" name="Oval 42"/>
              <p:cNvSpPr/>
              <p:nvPr/>
            </p:nvSpPr>
            <p:spPr>
              <a:xfrm>
                <a:off x="609600" y="2438400"/>
                <a:ext cx="1143000" cy="609600"/>
              </a:xfrm>
              <a:prstGeom prst="ellipse">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smtClean="0">
                    <a:solidFill>
                      <a:schemeClr val="tx1"/>
                    </a:solidFill>
                  </a:rPr>
                  <a:t>Jesus</a:t>
                </a:r>
                <a:endParaRPr lang="en-US" sz="2200" b="1" dirty="0">
                  <a:solidFill>
                    <a:schemeClr val="tx1"/>
                  </a:solidFill>
                </a:endParaRPr>
              </a:p>
            </p:txBody>
          </p:sp>
        </p:grpSp>
        <p:sp>
          <p:nvSpPr>
            <p:cNvPr id="38" name="Rectangle 14"/>
            <p:cNvSpPr>
              <a:spLocks noChangeArrowheads="1"/>
            </p:cNvSpPr>
            <p:nvPr/>
          </p:nvSpPr>
          <p:spPr bwMode="auto">
            <a:xfrm>
              <a:off x="838200" y="21336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sp>
          <p:nvSpPr>
            <p:cNvPr id="39" name="Rectangle 38"/>
            <p:cNvSpPr>
              <a:spLocks noChangeArrowheads="1"/>
            </p:cNvSpPr>
            <p:nvPr/>
          </p:nvSpPr>
          <p:spPr bwMode="auto">
            <a:xfrm>
              <a:off x="838200" y="4191000"/>
              <a:ext cx="228600" cy="304800"/>
            </a:xfrm>
            <a:prstGeom prst="rect">
              <a:avLst/>
            </a:prstGeom>
            <a:solidFill>
              <a:schemeClr val="accent1">
                <a:lumMod val="40000"/>
                <a:lumOff val="60000"/>
              </a:schemeClr>
            </a:solidFill>
            <a:ln w="9525">
              <a:solidFill>
                <a:schemeClr val="tx1"/>
              </a:solidFill>
              <a:miter lim="800000"/>
              <a:headEnd/>
              <a:tailEnd/>
            </a:ln>
            <a:effectLst/>
          </p:spPr>
          <p:txBody>
            <a:bodyPr wrap="none" anchor="ctr"/>
            <a:lstStyle/>
            <a:p>
              <a:endParaRPr lang="en-US"/>
            </a:p>
          </p:txBody>
        </p:sp>
      </p:grpSp>
    </p:spTree>
    <p:extLst>
      <p:ext uri="{BB962C8B-B14F-4D97-AF65-F5344CB8AC3E}">
        <p14:creationId xmlns:p14="http://schemas.microsoft.com/office/powerpoint/2010/main" val="328162220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3" name="TextBox 2"/>
          <p:cNvSpPr txBox="1"/>
          <p:nvPr/>
        </p:nvSpPr>
        <p:spPr>
          <a:xfrm>
            <a:off x="0" y="0"/>
            <a:ext cx="9144000" cy="3539430"/>
          </a:xfrm>
          <a:prstGeom prst="rect">
            <a:avLst/>
          </a:prstGeom>
          <a:noFill/>
        </p:spPr>
        <p:txBody>
          <a:bodyPr wrap="square" rtlCol="0">
            <a:spAutoFit/>
          </a:bodyPr>
          <a:lstStyle/>
          <a:p>
            <a:r>
              <a:rPr lang="en-US" sz="3200" dirty="0">
                <a:solidFill>
                  <a:schemeClr val="bg1"/>
                </a:solidFill>
              </a:rPr>
              <a:t>Proverbs 3.9-10 NET:  Honor the LORD from your wealth and from the first fruits of all your crops; </a:t>
            </a:r>
            <a:endParaRPr lang="en-US" sz="3200" dirty="0" smtClean="0">
              <a:solidFill>
                <a:schemeClr val="bg1"/>
              </a:solidFill>
            </a:endParaRPr>
          </a:p>
          <a:p>
            <a:pPr algn="r"/>
            <a:r>
              <a:rPr lang="en-US" sz="3200" i="1" dirty="0" smtClean="0">
                <a:solidFill>
                  <a:srgbClr val="FFFF00"/>
                </a:solidFill>
              </a:rPr>
              <a:t>[this is a command from the Mosaic Covenant]</a:t>
            </a:r>
            <a:endParaRPr lang="en-US" sz="3200" i="1" dirty="0">
              <a:solidFill>
                <a:srgbClr val="FFFF00"/>
              </a:solidFill>
            </a:endParaRPr>
          </a:p>
          <a:p>
            <a:endParaRPr lang="en-US" sz="3200" dirty="0">
              <a:solidFill>
                <a:schemeClr val="bg1"/>
              </a:solidFill>
            </a:endParaRPr>
          </a:p>
          <a:p>
            <a:r>
              <a:rPr lang="en-US" sz="3200" dirty="0" smtClean="0">
                <a:solidFill>
                  <a:schemeClr val="bg1"/>
                </a:solidFill>
              </a:rPr>
              <a:t>then </a:t>
            </a:r>
            <a:r>
              <a:rPr lang="en-US" sz="3200" dirty="0">
                <a:solidFill>
                  <a:schemeClr val="bg1"/>
                </a:solidFill>
              </a:rPr>
              <a:t>your barns will be filled completely, and your vats will overflow with new wine</a:t>
            </a:r>
            <a:r>
              <a:rPr lang="en-US" sz="3200" dirty="0" smtClean="0">
                <a:solidFill>
                  <a:schemeClr val="bg1"/>
                </a:solidFill>
              </a:rPr>
              <a:t>.</a:t>
            </a:r>
          </a:p>
          <a:p>
            <a:pPr algn="r"/>
            <a:r>
              <a:rPr lang="en-US" sz="3200" i="1" dirty="0" smtClean="0">
                <a:solidFill>
                  <a:srgbClr val="FFFF00"/>
                </a:solidFill>
              </a:rPr>
              <a:t>[this is a promise from the Mosaic Covenant]</a:t>
            </a:r>
          </a:p>
        </p:txBody>
      </p:sp>
    </p:spTree>
    <p:extLst>
      <p:ext uri="{BB962C8B-B14F-4D97-AF65-F5344CB8AC3E}">
        <p14:creationId xmlns:p14="http://schemas.microsoft.com/office/powerpoint/2010/main" val="214535305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989"/>
            <a:ext cx="5496791" cy="6870989"/>
          </a:xfrm>
          <a:prstGeom prst="rect">
            <a:avLst/>
          </a:prstGeom>
        </p:spPr>
      </p:pic>
      <p:sp>
        <p:nvSpPr>
          <p:cNvPr id="2" name="TextBox 1"/>
          <p:cNvSpPr txBox="1"/>
          <p:nvPr/>
        </p:nvSpPr>
        <p:spPr>
          <a:xfrm>
            <a:off x="5507182" y="0"/>
            <a:ext cx="3636818" cy="2554545"/>
          </a:xfrm>
          <a:prstGeom prst="rect">
            <a:avLst/>
          </a:prstGeom>
          <a:noFill/>
        </p:spPr>
        <p:txBody>
          <a:bodyPr wrap="square" rtlCol="0">
            <a:spAutoFit/>
          </a:bodyPr>
          <a:lstStyle/>
          <a:p>
            <a:r>
              <a:rPr lang="he-IL" sz="3200" dirty="0">
                <a:latin typeface="Times New Roman" panose="02020603050405020304" pitchFamily="18" charset="0"/>
                <a:cs typeface="Times New Roman" panose="02020603050405020304" pitchFamily="18" charset="0"/>
              </a:rPr>
              <a:t>מַעֲשֵׂר</a:t>
            </a:r>
            <a:r>
              <a:rPr lang="en-US" sz="3200" dirty="0" smtClean="0"/>
              <a:t> 	= Tithe </a:t>
            </a:r>
          </a:p>
          <a:p>
            <a:r>
              <a:rPr lang="en-US" sz="3200" dirty="0"/>
              <a:t>	</a:t>
            </a:r>
            <a:r>
              <a:rPr lang="en-US" sz="3200" dirty="0" smtClean="0"/>
              <a:t>= a tenth</a:t>
            </a:r>
          </a:p>
          <a:p>
            <a:endParaRPr lang="en-US" sz="3200" dirty="0"/>
          </a:p>
          <a:p>
            <a:r>
              <a:rPr lang="he-IL" sz="3200" dirty="0">
                <a:latin typeface="Times New Roman" panose="02020603050405020304" pitchFamily="18" charset="0"/>
                <a:cs typeface="Times New Roman" panose="02020603050405020304" pitchFamily="18" charset="0"/>
              </a:rPr>
              <a:t>עָשַׂר</a:t>
            </a:r>
            <a:r>
              <a:rPr lang="en-US" sz="3200" dirty="0" smtClean="0"/>
              <a:t> 	= to give or 	receive a tithe</a:t>
            </a:r>
            <a:endParaRPr lang="en-US" sz="3200" dirty="0"/>
          </a:p>
        </p:txBody>
      </p:sp>
    </p:spTree>
    <p:extLst>
      <p:ext uri="{BB962C8B-B14F-4D97-AF65-F5344CB8AC3E}">
        <p14:creationId xmlns:p14="http://schemas.microsoft.com/office/powerpoint/2010/main" val="51213697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3" name="TextBox 2"/>
          <p:cNvSpPr txBox="1"/>
          <p:nvPr/>
        </p:nvSpPr>
        <p:spPr>
          <a:xfrm>
            <a:off x="0" y="0"/>
            <a:ext cx="9144000" cy="5509200"/>
          </a:xfrm>
          <a:prstGeom prst="rect">
            <a:avLst/>
          </a:prstGeom>
          <a:noFill/>
        </p:spPr>
        <p:txBody>
          <a:bodyPr wrap="square" rtlCol="0">
            <a:spAutoFit/>
          </a:bodyPr>
          <a:lstStyle/>
          <a:p>
            <a:r>
              <a:rPr lang="en-US" sz="3200" dirty="0">
                <a:solidFill>
                  <a:schemeClr val="bg1"/>
                </a:solidFill>
              </a:rPr>
              <a:t>Proverbs 3.9-10 NET:  Honor the LORD from your wealth and from the first fruits of all your crops; </a:t>
            </a:r>
            <a:endParaRPr lang="en-US" sz="3200" dirty="0" smtClean="0">
              <a:solidFill>
                <a:schemeClr val="bg1"/>
              </a:solidFill>
            </a:endParaRPr>
          </a:p>
          <a:p>
            <a:pPr algn="r"/>
            <a:r>
              <a:rPr lang="en-US" sz="3200" i="1" dirty="0" smtClean="0">
                <a:solidFill>
                  <a:srgbClr val="FFFF00"/>
                </a:solidFill>
              </a:rPr>
              <a:t>[this is a command from the Mosaic Covenant]</a:t>
            </a:r>
            <a:endParaRPr lang="en-US" sz="3200" i="1" dirty="0">
              <a:solidFill>
                <a:srgbClr val="FFFF00"/>
              </a:solidFill>
            </a:endParaRPr>
          </a:p>
          <a:p>
            <a:endParaRPr lang="en-US" sz="3200" dirty="0">
              <a:solidFill>
                <a:schemeClr val="bg1"/>
              </a:solidFill>
            </a:endParaRPr>
          </a:p>
          <a:p>
            <a:r>
              <a:rPr lang="en-US" sz="3200" dirty="0" smtClean="0">
                <a:solidFill>
                  <a:schemeClr val="bg1"/>
                </a:solidFill>
              </a:rPr>
              <a:t>then </a:t>
            </a:r>
            <a:r>
              <a:rPr lang="en-US" sz="3200" dirty="0">
                <a:solidFill>
                  <a:schemeClr val="bg1"/>
                </a:solidFill>
              </a:rPr>
              <a:t>your barns will be filled completely, and your vats will overflow with new wine</a:t>
            </a:r>
            <a:r>
              <a:rPr lang="en-US" sz="3200" dirty="0" smtClean="0">
                <a:solidFill>
                  <a:schemeClr val="bg1"/>
                </a:solidFill>
              </a:rPr>
              <a:t>.</a:t>
            </a:r>
          </a:p>
          <a:p>
            <a:pPr algn="r"/>
            <a:r>
              <a:rPr lang="en-US" sz="3200" i="1" dirty="0" smtClean="0">
                <a:solidFill>
                  <a:srgbClr val="FFFF00"/>
                </a:solidFill>
              </a:rPr>
              <a:t>[this is a promise from the Mosaic Covenant]</a:t>
            </a:r>
          </a:p>
          <a:p>
            <a:pPr algn="r"/>
            <a:endParaRPr lang="en-US" sz="3200" i="1" dirty="0" smtClean="0">
              <a:solidFill>
                <a:srgbClr val="FFFF00"/>
              </a:solidFill>
            </a:endParaRPr>
          </a:p>
          <a:p>
            <a:pPr algn="r"/>
            <a:endParaRPr lang="en-US" sz="3200" i="1" dirty="0">
              <a:solidFill>
                <a:srgbClr val="FFFF00"/>
              </a:solidFill>
            </a:endParaRPr>
          </a:p>
          <a:p>
            <a:r>
              <a:rPr lang="en-US" sz="3200" i="1" u="sng" dirty="0" smtClean="0">
                <a:solidFill>
                  <a:srgbClr val="FFFF00"/>
                </a:solidFill>
              </a:rPr>
              <a:t>There is no teaching </a:t>
            </a:r>
            <a:r>
              <a:rPr lang="en-US" sz="3200" i="1" u="sng" dirty="0">
                <a:solidFill>
                  <a:srgbClr val="FFFF00"/>
                </a:solidFill>
              </a:rPr>
              <a:t>in the New Testament </a:t>
            </a:r>
            <a:endParaRPr lang="en-US" sz="3200" i="1" u="sng" dirty="0" smtClean="0">
              <a:solidFill>
                <a:srgbClr val="FFFF00"/>
              </a:solidFill>
            </a:endParaRPr>
          </a:p>
          <a:p>
            <a:r>
              <a:rPr lang="en-US" sz="3200" i="1" u="sng" dirty="0" smtClean="0">
                <a:solidFill>
                  <a:srgbClr val="FFFF00"/>
                </a:solidFill>
              </a:rPr>
              <a:t>about </a:t>
            </a:r>
            <a:r>
              <a:rPr lang="en-US" sz="3200" i="1" u="sng" dirty="0" smtClean="0">
                <a:solidFill>
                  <a:srgbClr val="FFFF00"/>
                </a:solidFill>
              </a:rPr>
              <a:t>tithing in the church </a:t>
            </a:r>
            <a:r>
              <a:rPr lang="en-US" sz="3200" i="1" u="sng" dirty="0" smtClean="0">
                <a:solidFill>
                  <a:srgbClr val="FFFF00"/>
                </a:solidFill>
              </a:rPr>
              <a:t>under </a:t>
            </a:r>
            <a:r>
              <a:rPr lang="en-US" sz="3200" i="1" u="sng" dirty="0" smtClean="0">
                <a:solidFill>
                  <a:srgbClr val="FFFF00"/>
                </a:solidFill>
              </a:rPr>
              <a:t>the New </a:t>
            </a:r>
            <a:r>
              <a:rPr lang="en-US" sz="3200" i="1" u="sng" dirty="0" smtClean="0">
                <a:solidFill>
                  <a:srgbClr val="FFFF00"/>
                </a:solidFill>
              </a:rPr>
              <a:t>Covenant</a:t>
            </a:r>
            <a:r>
              <a:rPr lang="en-US" sz="3200" i="1" dirty="0" smtClean="0">
                <a:solidFill>
                  <a:srgbClr val="FFFF00"/>
                </a:solidFill>
              </a:rPr>
              <a:t>.</a:t>
            </a:r>
            <a:endParaRPr lang="en-US" sz="3200" i="1" dirty="0" smtClean="0">
              <a:solidFill>
                <a:srgbClr val="FFFF00"/>
              </a:solidFill>
            </a:endParaRPr>
          </a:p>
        </p:txBody>
      </p:sp>
    </p:spTree>
    <p:extLst>
      <p:ext uri="{BB962C8B-B14F-4D97-AF65-F5344CB8AC3E}">
        <p14:creationId xmlns:p14="http://schemas.microsoft.com/office/powerpoint/2010/main" val="292311756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3" name="TextBox 2"/>
          <p:cNvSpPr txBox="1"/>
          <p:nvPr/>
        </p:nvSpPr>
        <p:spPr>
          <a:xfrm>
            <a:off x="0" y="0"/>
            <a:ext cx="9144000" cy="3600986"/>
          </a:xfrm>
          <a:prstGeom prst="rect">
            <a:avLst/>
          </a:prstGeom>
          <a:noFill/>
        </p:spPr>
        <p:txBody>
          <a:bodyPr wrap="square" rtlCol="0">
            <a:spAutoFit/>
          </a:bodyPr>
          <a:lstStyle/>
          <a:p>
            <a:r>
              <a:rPr lang="en-US" sz="3200" dirty="0">
                <a:solidFill>
                  <a:schemeClr val="bg1"/>
                </a:solidFill>
              </a:rPr>
              <a:t>Malachi 3.8-9 NET: </a:t>
            </a:r>
            <a:r>
              <a:rPr lang="en-US" sz="3200" dirty="0" smtClean="0">
                <a:solidFill>
                  <a:schemeClr val="bg1"/>
                </a:solidFill>
              </a:rPr>
              <a:t>“</a:t>
            </a:r>
            <a:r>
              <a:rPr lang="en-US" sz="3200" dirty="0">
                <a:solidFill>
                  <a:schemeClr val="bg1"/>
                </a:solidFill>
              </a:rPr>
              <a:t>Can a person rob God? You indeed are robbing me, but you say, ‘How are we robbing you?’ In </a:t>
            </a:r>
            <a:r>
              <a:rPr lang="en-US" sz="3200" b="1" u="sng" dirty="0">
                <a:solidFill>
                  <a:srgbClr val="FFFF00"/>
                </a:solidFill>
              </a:rPr>
              <a:t>tithes</a:t>
            </a:r>
            <a:r>
              <a:rPr lang="en-US" sz="3200" dirty="0">
                <a:solidFill>
                  <a:srgbClr val="FFFF00"/>
                </a:solidFill>
              </a:rPr>
              <a:t> </a:t>
            </a:r>
            <a:r>
              <a:rPr lang="en-US" sz="3200" dirty="0">
                <a:solidFill>
                  <a:schemeClr val="bg1"/>
                </a:solidFill>
              </a:rPr>
              <a:t>and contributions!  You are bound for judgment because you are robbing me– this whole nation is guilty.” </a:t>
            </a:r>
            <a:endParaRPr lang="en-US" sz="3200" dirty="0" smtClean="0">
              <a:solidFill>
                <a:schemeClr val="bg1"/>
              </a:solidFill>
            </a:endParaRPr>
          </a:p>
          <a:p>
            <a:endParaRPr lang="en-US" sz="3200" dirty="0" smtClean="0">
              <a:solidFill>
                <a:schemeClr val="bg1"/>
              </a:solidFill>
            </a:endParaRPr>
          </a:p>
          <a:p>
            <a:pPr algn="r"/>
            <a:r>
              <a:rPr lang="en-US" sz="3200" dirty="0" smtClean="0">
                <a:solidFill>
                  <a:schemeClr val="bg1"/>
                </a:solidFill>
              </a:rPr>
              <a:t> </a:t>
            </a:r>
            <a:r>
              <a:rPr lang="he-IL" sz="3600" dirty="0" smtClean="0">
                <a:solidFill>
                  <a:srgbClr val="FFFF00"/>
                </a:solidFill>
                <a:latin typeface="Times New Roman" panose="02020603050405020304" pitchFamily="18" charset="0"/>
                <a:cs typeface="Times New Roman" panose="02020603050405020304" pitchFamily="18" charset="0"/>
              </a:rPr>
              <a:t>מַעֲשֵׂר</a:t>
            </a:r>
            <a:r>
              <a:rPr lang="en-US" sz="3200" dirty="0" smtClean="0">
                <a:solidFill>
                  <a:srgbClr val="FFFF00"/>
                </a:solidFill>
              </a:rPr>
              <a:t> </a:t>
            </a:r>
            <a:r>
              <a:rPr lang="en-US" sz="3200" b="1" dirty="0" smtClean="0">
                <a:solidFill>
                  <a:srgbClr val="FFFF00"/>
                </a:solidFill>
              </a:rPr>
              <a:t>= tithe = a tenth</a:t>
            </a:r>
          </a:p>
        </p:txBody>
      </p:sp>
    </p:spTree>
    <p:extLst>
      <p:ext uri="{BB962C8B-B14F-4D97-AF65-F5344CB8AC3E}">
        <p14:creationId xmlns:p14="http://schemas.microsoft.com/office/powerpoint/2010/main" val="376222173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3" name="TextBox 2"/>
          <p:cNvSpPr txBox="1"/>
          <p:nvPr/>
        </p:nvSpPr>
        <p:spPr>
          <a:xfrm>
            <a:off x="0" y="0"/>
            <a:ext cx="9144000" cy="6063198"/>
          </a:xfrm>
          <a:prstGeom prst="rect">
            <a:avLst/>
          </a:prstGeom>
          <a:noFill/>
        </p:spPr>
        <p:txBody>
          <a:bodyPr wrap="square" rtlCol="0">
            <a:spAutoFit/>
          </a:bodyPr>
          <a:lstStyle/>
          <a:p>
            <a:r>
              <a:rPr lang="en-US" sz="3200" dirty="0">
                <a:solidFill>
                  <a:schemeClr val="bg1"/>
                </a:solidFill>
              </a:rPr>
              <a:t>Malachi 3.10-12 NET:  “Bring the entire </a:t>
            </a:r>
            <a:r>
              <a:rPr lang="en-US" sz="3200" b="1" u="sng" dirty="0">
                <a:solidFill>
                  <a:srgbClr val="FFFF00"/>
                </a:solidFill>
              </a:rPr>
              <a:t>tithe</a:t>
            </a:r>
            <a:r>
              <a:rPr lang="en-US" sz="3200" dirty="0">
                <a:solidFill>
                  <a:schemeClr val="bg1"/>
                </a:solidFill>
              </a:rPr>
              <a:t> into the storehouse so that there may be food in my temple. Test me in this matter,” says the LORD who rules over all, “to see if I will not open for you the windows of heaven and pour out for you a blessing until there is no room for it all.  Then I will stop the plague from ruining your crops, and the vine will not lose its fruit before harvest,” says the LORD who rules over all.  “All nations will call you happy, for you indeed will live in a delightful land,” says the LORD who rules over all.</a:t>
            </a:r>
            <a:r>
              <a:rPr lang="en-US" sz="3200" dirty="0" smtClean="0">
                <a:solidFill>
                  <a:schemeClr val="bg1"/>
                </a:solidFill>
              </a:rPr>
              <a:t> </a:t>
            </a:r>
          </a:p>
          <a:p>
            <a:endParaRPr lang="en-US" sz="3200" dirty="0" smtClean="0">
              <a:solidFill>
                <a:schemeClr val="bg1"/>
              </a:solidFill>
            </a:endParaRPr>
          </a:p>
          <a:p>
            <a:pPr algn="r"/>
            <a:r>
              <a:rPr lang="en-US" sz="3200" dirty="0" smtClean="0">
                <a:solidFill>
                  <a:schemeClr val="bg1"/>
                </a:solidFill>
              </a:rPr>
              <a:t> </a:t>
            </a:r>
            <a:r>
              <a:rPr lang="he-IL" sz="3600" dirty="0" smtClean="0">
                <a:solidFill>
                  <a:srgbClr val="FFFF00"/>
                </a:solidFill>
                <a:latin typeface="Times New Roman" panose="02020603050405020304" pitchFamily="18" charset="0"/>
                <a:cs typeface="Times New Roman" panose="02020603050405020304" pitchFamily="18" charset="0"/>
              </a:rPr>
              <a:t>מַעֲשֵׂר</a:t>
            </a:r>
            <a:r>
              <a:rPr lang="en-US" sz="3200" dirty="0" smtClean="0">
                <a:solidFill>
                  <a:srgbClr val="FFFF00"/>
                </a:solidFill>
              </a:rPr>
              <a:t> </a:t>
            </a:r>
            <a:r>
              <a:rPr lang="en-US" sz="3200" b="1" dirty="0" smtClean="0">
                <a:solidFill>
                  <a:srgbClr val="FFFF00"/>
                </a:solidFill>
              </a:rPr>
              <a:t>= tithe = a tenth</a:t>
            </a:r>
          </a:p>
        </p:txBody>
      </p:sp>
    </p:spTree>
    <p:extLst>
      <p:ext uri="{BB962C8B-B14F-4D97-AF65-F5344CB8AC3E}">
        <p14:creationId xmlns:p14="http://schemas.microsoft.com/office/powerpoint/2010/main" val="350632271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989"/>
            <a:ext cx="5496791" cy="6870989"/>
          </a:xfrm>
          <a:prstGeom prst="rect">
            <a:avLst/>
          </a:prstGeom>
        </p:spPr>
      </p:pic>
    </p:spTree>
    <p:extLst>
      <p:ext uri="{BB962C8B-B14F-4D97-AF65-F5344CB8AC3E}">
        <p14:creationId xmlns:p14="http://schemas.microsoft.com/office/powerpoint/2010/main" val="174682843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3" name="TextBox 2"/>
          <p:cNvSpPr txBox="1"/>
          <p:nvPr/>
        </p:nvSpPr>
        <p:spPr>
          <a:xfrm>
            <a:off x="0" y="0"/>
            <a:ext cx="9144000" cy="4585871"/>
          </a:xfrm>
          <a:prstGeom prst="rect">
            <a:avLst/>
          </a:prstGeom>
          <a:noFill/>
        </p:spPr>
        <p:txBody>
          <a:bodyPr wrap="square" rtlCol="0">
            <a:spAutoFit/>
          </a:bodyPr>
          <a:lstStyle/>
          <a:p>
            <a:r>
              <a:rPr lang="en-US" sz="3200" dirty="0">
                <a:solidFill>
                  <a:schemeClr val="bg1"/>
                </a:solidFill>
              </a:rPr>
              <a:t>Genesis 14.18-20 NET:   Melchizedek king of Salem brought out bread and wine. (Now he was the priest of the Most High God.)  He blessed </a:t>
            </a:r>
            <a:r>
              <a:rPr lang="en-US" sz="3200" dirty="0" smtClean="0">
                <a:solidFill>
                  <a:schemeClr val="bg1"/>
                </a:solidFill>
              </a:rPr>
              <a:t>Abram, </a:t>
            </a:r>
            <a:r>
              <a:rPr lang="en-US" sz="3200" dirty="0">
                <a:solidFill>
                  <a:schemeClr val="bg1"/>
                </a:solidFill>
              </a:rPr>
              <a:t>saying, “Blessed be Abram by the Most High God, Creator of heaven and earth.  Worthy of praise is the Most High God, who delivered your enemies into your hand.” Abram gave Melchizedek </a:t>
            </a:r>
            <a:r>
              <a:rPr lang="en-US" sz="3200" b="1" u="sng" dirty="0">
                <a:solidFill>
                  <a:srgbClr val="FFFF00"/>
                </a:solidFill>
              </a:rPr>
              <a:t>a tenth</a:t>
            </a:r>
            <a:r>
              <a:rPr lang="en-US" sz="3200" b="1" dirty="0">
                <a:solidFill>
                  <a:srgbClr val="FFFF00"/>
                </a:solidFill>
              </a:rPr>
              <a:t> </a:t>
            </a:r>
            <a:r>
              <a:rPr lang="en-US" sz="3200" dirty="0">
                <a:solidFill>
                  <a:schemeClr val="bg1"/>
                </a:solidFill>
              </a:rPr>
              <a:t>of everything</a:t>
            </a:r>
            <a:r>
              <a:rPr lang="en-US" sz="3200" dirty="0" smtClean="0">
                <a:solidFill>
                  <a:schemeClr val="bg1"/>
                </a:solidFill>
              </a:rPr>
              <a:t>.</a:t>
            </a:r>
          </a:p>
          <a:p>
            <a:endParaRPr lang="en-US" sz="3200" b="1" dirty="0">
              <a:solidFill>
                <a:srgbClr val="FFFF00"/>
              </a:solidFill>
            </a:endParaRPr>
          </a:p>
          <a:p>
            <a:pPr algn="r"/>
            <a:r>
              <a:rPr lang="he-IL" sz="3600" dirty="0" smtClean="0">
                <a:solidFill>
                  <a:srgbClr val="FFFF00"/>
                </a:solidFill>
                <a:latin typeface="Times New Roman" panose="02020603050405020304" pitchFamily="18" charset="0"/>
                <a:cs typeface="Times New Roman" panose="02020603050405020304" pitchFamily="18" charset="0"/>
              </a:rPr>
              <a:t>מַעֲשֵׂר</a:t>
            </a:r>
            <a:r>
              <a:rPr lang="en-US" sz="3200" b="1" dirty="0" smtClean="0">
                <a:solidFill>
                  <a:srgbClr val="FFFF00"/>
                </a:solidFill>
              </a:rPr>
              <a:t> </a:t>
            </a:r>
            <a:r>
              <a:rPr lang="en-US" sz="3200" b="1" dirty="0" smtClean="0">
                <a:solidFill>
                  <a:srgbClr val="FFFF00"/>
                </a:solidFill>
              </a:rPr>
              <a:t>= </a:t>
            </a:r>
            <a:r>
              <a:rPr lang="en-US" sz="3200" b="1" dirty="0" smtClean="0">
                <a:solidFill>
                  <a:srgbClr val="FFFF00"/>
                </a:solidFill>
              </a:rPr>
              <a:t>tithe = a tenth</a:t>
            </a:r>
          </a:p>
        </p:txBody>
      </p:sp>
    </p:spTree>
    <p:extLst>
      <p:ext uri="{BB962C8B-B14F-4D97-AF65-F5344CB8AC3E}">
        <p14:creationId xmlns:p14="http://schemas.microsoft.com/office/powerpoint/2010/main" val="103507636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3" name="TextBox 2"/>
          <p:cNvSpPr txBox="1"/>
          <p:nvPr/>
        </p:nvSpPr>
        <p:spPr>
          <a:xfrm>
            <a:off x="0" y="0"/>
            <a:ext cx="9144000" cy="4585871"/>
          </a:xfrm>
          <a:prstGeom prst="rect">
            <a:avLst/>
          </a:prstGeom>
          <a:noFill/>
        </p:spPr>
        <p:txBody>
          <a:bodyPr wrap="square" rtlCol="0">
            <a:spAutoFit/>
          </a:bodyPr>
          <a:lstStyle/>
          <a:p>
            <a:r>
              <a:rPr lang="en-US" sz="3200" dirty="0">
                <a:solidFill>
                  <a:schemeClr val="bg1"/>
                </a:solidFill>
              </a:rPr>
              <a:t>Genesis 28.20-22 NET:  </a:t>
            </a:r>
            <a:r>
              <a:rPr lang="en-US" sz="3200" dirty="0" smtClean="0">
                <a:solidFill>
                  <a:schemeClr val="bg1"/>
                </a:solidFill>
              </a:rPr>
              <a:t>Then </a:t>
            </a:r>
            <a:r>
              <a:rPr lang="en-US" sz="3200" dirty="0">
                <a:solidFill>
                  <a:schemeClr val="bg1"/>
                </a:solidFill>
              </a:rPr>
              <a:t>Jacob </a:t>
            </a:r>
            <a:r>
              <a:rPr lang="en-US" sz="3200" dirty="0" smtClean="0">
                <a:solidFill>
                  <a:schemeClr val="bg1"/>
                </a:solidFill>
              </a:rPr>
              <a:t>made </a:t>
            </a:r>
            <a:r>
              <a:rPr lang="en-US" sz="3200" dirty="0">
                <a:solidFill>
                  <a:schemeClr val="bg1"/>
                </a:solidFill>
              </a:rPr>
              <a:t>a vow, saying, “If God is with me and protects me on this journey I am taking and gives me food to eat and clothing to wear, and I return safely to my father's home, then the LORD </a:t>
            </a:r>
            <a:r>
              <a:rPr lang="en-US" sz="3200" dirty="0" smtClean="0">
                <a:solidFill>
                  <a:schemeClr val="bg1"/>
                </a:solidFill>
              </a:rPr>
              <a:t>will </a:t>
            </a:r>
            <a:r>
              <a:rPr lang="en-US" sz="3200" dirty="0">
                <a:solidFill>
                  <a:schemeClr val="bg1"/>
                </a:solidFill>
              </a:rPr>
              <a:t>become my God.  Then this stone that I have set up as a sacred stone will be the house of God, and I will surely give you </a:t>
            </a:r>
            <a:r>
              <a:rPr lang="en-US" sz="3200" dirty="0" smtClean="0">
                <a:solidFill>
                  <a:schemeClr val="bg1"/>
                </a:solidFill>
              </a:rPr>
              <a:t>back </a:t>
            </a:r>
            <a:r>
              <a:rPr lang="en-US" sz="3200" b="1" u="sng" dirty="0">
                <a:solidFill>
                  <a:srgbClr val="FFFF00"/>
                </a:solidFill>
              </a:rPr>
              <a:t>a tenth </a:t>
            </a:r>
            <a:r>
              <a:rPr lang="en-US" sz="3200" dirty="0">
                <a:solidFill>
                  <a:schemeClr val="bg1"/>
                </a:solidFill>
              </a:rPr>
              <a:t>of everything you give me.”</a:t>
            </a:r>
          </a:p>
          <a:p>
            <a:pPr algn="r"/>
            <a:r>
              <a:rPr lang="he-IL" sz="3600" dirty="0" smtClean="0">
                <a:solidFill>
                  <a:srgbClr val="FFFF00"/>
                </a:solidFill>
                <a:latin typeface="Times New Roman" panose="02020603050405020304" pitchFamily="18" charset="0"/>
                <a:cs typeface="Times New Roman" panose="02020603050405020304" pitchFamily="18" charset="0"/>
              </a:rPr>
              <a:t>מַעֲשֵׂר</a:t>
            </a:r>
            <a:r>
              <a:rPr lang="en-US" sz="3200" dirty="0" smtClean="0">
                <a:solidFill>
                  <a:srgbClr val="FFFF00"/>
                </a:solidFill>
              </a:rPr>
              <a:t> </a:t>
            </a:r>
            <a:r>
              <a:rPr lang="en-US" sz="3200" b="1" dirty="0" smtClean="0">
                <a:solidFill>
                  <a:srgbClr val="FFFF00"/>
                </a:solidFill>
              </a:rPr>
              <a:t>= </a:t>
            </a:r>
            <a:r>
              <a:rPr lang="en-US" sz="3200" b="1" dirty="0" smtClean="0">
                <a:solidFill>
                  <a:srgbClr val="FFFF00"/>
                </a:solidFill>
              </a:rPr>
              <a:t>tithe = a tenth</a:t>
            </a:r>
          </a:p>
        </p:txBody>
      </p:sp>
    </p:spTree>
    <p:extLst>
      <p:ext uri="{BB962C8B-B14F-4D97-AF65-F5344CB8AC3E}">
        <p14:creationId xmlns:p14="http://schemas.microsoft.com/office/powerpoint/2010/main" val="144383611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3" name="TextBox 2"/>
          <p:cNvSpPr txBox="1"/>
          <p:nvPr/>
        </p:nvSpPr>
        <p:spPr>
          <a:xfrm>
            <a:off x="0" y="0"/>
            <a:ext cx="9144000" cy="3108543"/>
          </a:xfrm>
          <a:prstGeom prst="rect">
            <a:avLst/>
          </a:prstGeom>
          <a:noFill/>
        </p:spPr>
        <p:txBody>
          <a:bodyPr wrap="square" rtlCol="0">
            <a:spAutoFit/>
          </a:bodyPr>
          <a:lstStyle/>
          <a:p>
            <a:r>
              <a:rPr lang="en-US" sz="3200" dirty="0">
                <a:solidFill>
                  <a:schemeClr val="bg1"/>
                </a:solidFill>
              </a:rPr>
              <a:t>Numbers 18.21 NET: </a:t>
            </a:r>
            <a:r>
              <a:rPr lang="en-US" sz="3200" dirty="0" smtClean="0">
                <a:solidFill>
                  <a:schemeClr val="bg1"/>
                </a:solidFill>
              </a:rPr>
              <a:t>“</a:t>
            </a:r>
            <a:r>
              <a:rPr lang="en-US" sz="3200" dirty="0">
                <a:solidFill>
                  <a:schemeClr val="bg1"/>
                </a:solidFill>
              </a:rPr>
              <a:t>See, I have given the Levites all the </a:t>
            </a:r>
            <a:r>
              <a:rPr lang="en-US" sz="3200" b="1" u="sng" dirty="0">
                <a:solidFill>
                  <a:srgbClr val="FFFF00"/>
                </a:solidFill>
              </a:rPr>
              <a:t>tithes</a:t>
            </a:r>
            <a:r>
              <a:rPr lang="en-US" sz="3200" dirty="0">
                <a:solidFill>
                  <a:schemeClr val="bg1"/>
                </a:solidFill>
              </a:rPr>
              <a:t> in Israel for an inheritance, for their service which they perform– the service of the tent of meeting</a:t>
            </a:r>
            <a:r>
              <a:rPr lang="en-US" sz="3200" dirty="0" smtClean="0">
                <a:solidFill>
                  <a:schemeClr val="bg1"/>
                </a:solidFill>
              </a:rPr>
              <a:t>.”</a:t>
            </a:r>
          </a:p>
          <a:p>
            <a:endParaRPr lang="en-US" sz="3200" dirty="0" smtClean="0">
              <a:solidFill>
                <a:schemeClr val="bg1"/>
              </a:solidFill>
            </a:endParaRPr>
          </a:p>
          <a:p>
            <a:pPr algn="r"/>
            <a:r>
              <a:rPr lang="he-IL" sz="3600" dirty="0" smtClean="0">
                <a:solidFill>
                  <a:srgbClr val="FFFF00"/>
                </a:solidFill>
                <a:latin typeface="Times New Roman" panose="02020603050405020304" pitchFamily="18" charset="0"/>
                <a:cs typeface="Times New Roman" panose="02020603050405020304" pitchFamily="18" charset="0"/>
              </a:rPr>
              <a:t>מַעֲשֵׂר</a:t>
            </a:r>
            <a:r>
              <a:rPr lang="en-US" sz="3200" dirty="0" smtClean="0">
                <a:solidFill>
                  <a:srgbClr val="FFFF00"/>
                </a:solidFill>
              </a:rPr>
              <a:t> </a:t>
            </a:r>
            <a:r>
              <a:rPr lang="en-US" sz="3200" b="1" dirty="0" smtClean="0">
                <a:solidFill>
                  <a:srgbClr val="FFFF00"/>
                </a:solidFill>
              </a:rPr>
              <a:t>= </a:t>
            </a:r>
            <a:r>
              <a:rPr lang="en-US" sz="3200" b="1" dirty="0" smtClean="0">
                <a:solidFill>
                  <a:srgbClr val="FFFF00"/>
                </a:solidFill>
              </a:rPr>
              <a:t>tithe = a tenth</a:t>
            </a:r>
          </a:p>
        </p:txBody>
      </p:sp>
    </p:spTree>
    <p:extLst>
      <p:ext uri="{BB962C8B-B14F-4D97-AF65-F5344CB8AC3E}">
        <p14:creationId xmlns:p14="http://schemas.microsoft.com/office/powerpoint/2010/main" val="27129201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3" name="TextBox 2"/>
          <p:cNvSpPr txBox="1"/>
          <p:nvPr/>
        </p:nvSpPr>
        <p:spPr>
          <a:xfrm>
            <a:off x="0" y="0"/>
            <a:ext cx="9144000" cy="6494085"/>
          </a:xfrm>
          <a:prstGeom prst="rect">
            <a:avLst/>
          </a:prstGeom>
          <a:noFill/>
        </p:spPr>
        <p:txBody>
          <a:bodyPr wrap="square" rtlCol="0">
            <a:spAutoFit/>
          </a:bodyPr>
          <a:lstStyle/>
          <a:p>
            <a:r>
              <a:rPr lang="en-US" sz="3200" dirty="0">
                <a:solidFill>
                  <a:schemeClr val="bg1"/>
                </a:solidFill>
              </a:rPr>
              <a:t>Numbers 18.22-24 NET:  </a:t>
            </a:r>
            <a:r>
              <a:rPr lang="en-US" sz="3200" dirty="0" smtClean="0">
                <a:solidFill>
                  <a:schemeClr val="bg1"/>
                </a:solidFill>
              </a:rPr>
              <a:t>“No </a:t>
            </a:r>
            <a:r>
              <a:rPr lang="en-US" sz="3200" dirty="0">
                <a:solidFill>
                  <a:schemeClr val="bg1"/>
                </a:solidFill>
              </a:rPr>
              <a:t>longer may the Israelites approach the tent of meeting, or else they will bear their sin and die.  But the Levites must perform the service of the tent of meeting, and they must bear their iniquity. It will be a perpetual ordinance throughout your generations that among the Israelites the Levites have no inheritance.  But I have given to the Levites for an inheritance the </a:t>
            </a:r>
            <a:r>
              <a:rPr lang="en-US" sz="3200" b="1" u="sng" dirty="0">
                <a:solidFill>
                  <a:srgbClr val="FFFF00"/>
                </a:solidFill>
              </a:rPr>
              <a:t>tithes</a:t>
            </a:r>
            <a:r>
              <a:rPr lang="en-US" sz="3200" dirty="0">
                <a:solidFill>
                  <a:srgbClr val="FFFF00"/>
                </a:solidFill>
              </a:rPr>
              <a:t> </a:t>
            </a:r>
            <a:r>
              <a:rPr lang="en-US" sz="3200" dirty="0">
                <a:solidFill>
                  <a:schemeClr val="bg1"/>
                </a:solidFill>
              </a:rPr>
              <a:t>of the Israelites that are offered to the LORD as a raised offering. That is why I said to them that among the Israelites they are to have no inheritance</a:t>
            </a:r>
            <a:r>
              <a:rPr lang="en-US" sz="3200" dirty="0" smtClean="0">
                <a:solidFill>
                  <a:schemeClr val="bg1"/>
                </a:solidFill>
              </a:rPr>
              <a:t>.”</a:t>
            </a:r>
          </a:p>
          <a:p>
            <a:endParaRPr lang="en-US" sz="3200" dirty="0" smtClean="0">
              <a:solidFill>
                <a:schemeClr val="bg1"/>
              </a:solidFill>
            </a:endParaRPr>
          </a:p>
          <a:p>
            <a:pPr algn="r"/>
            <a:r>
              <a:rPr lang="he-IL" sz="3600" dirty="0" smtClean="0">
                <a:solidFill>
                  <a:srgbClr val="FFFF00"/>
                </a:solidFill>
                <a:latin typeface="Times New Roman" panose="02020603050405020304" pitchFamily="18" charset="0"/>
                <a:cs typeface="Times New Roman" panose="02020603050405020304" pitchFamily="18" charset="0"/>
              </a:rPr>
              <a:t>מַעֲשֵׂר</a:t>
            </a:r>
            <a:r>
              <a:rPr lang="en-US" sz="3200" dirty="0" smtClean="0">
                <a:solidFill>
                  <a:srgbClr val="FFFF00"/>
                </a:solidFill>
              </a:rPr>
              <a:t> </a:t>
            </a:r>
            <a:r>
              <a:rPr lang="en-US" sz="3200" b="1" dirty="0" smtClean="0">
                <a:solidFill>
                  <a:srgbClr val="FFFF00"/>
                </a:solidFill>
              </a:rPr>
              <a:t>= </a:t>
            </a:r>
            <a:r>
              <a:rPr lang="en-US" sz="3200" b="1" dirty="0" smtClean="0">
                <a:solidFill>
                  <a:srgbClr val="FFFF00"/>
                </a:solidFill>
              </a:rPr>
              <a:t>tithe = a tenth</a:t>
            </a:r>
          </a:p>
        </p:txBody>
      </p:sp>
    </p:spTree>
    <p:extLst>
      <p:ext uri="{BB962C8B-B14F-4D97-AF65-F5344CB8AC3E}">
        <p14:creationId xmlns:p14="http://schemas.microsoft.com/office/powerpoint/2010/main" val="121438825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3" name="TextBox 2"/>
          <p:cNvSpPr txBox="1"/>
          <p:nvPr/>
        </p:nvSpPr>
        <p:spPr>
          <a:xfrm>
            <a:off x="0" y="0"/>
            <a:ext cx="9144000" cy="6740307"/>
          </a:xfrm>
          <a:prstGeom prst="rect">
            <a:avLst/>
          </a:prstGeom>
          <a:noFill/>
        </p:spPr>
        <p:txBody>
          <a:bodyPr wrap="square" rtlCol="0">
            <a:spAutoFit/>
          </a:bodyPr>
          <a:lstStyle/>
          <a:p>
            <a:r>
              <a:rPr lang="en-US" sz="3000" dirty="0">
                <a:solidFill>
                  <a:schemeClr val="bg1"/>
                </a:solidFill>
              </a:rPr>
              <a:t>Numbers 18.25-29 NET:   The LORD spoke to Moses:  “You are to speak to the Levites, and you must tell them, ‘When you receive from the Israelites the </a:t>
            </a:r>
            <a:r>
              <a:rPr lang="en-US" sz="3000" b="1" u="sng" dirty="0">
                <a:solidFill>
                  <a:srgbClr val="FFFF00"/>
                </a:solidFill>
              </a:rPr>
              <a:t>tithe</a:t>
            </a:r>
            <a:r>
              <a:rPr lang="en-US" sz="3000" dirty="0">
                <a:solidFill>
                  <a:srgbClr val="FFFF00"/>
                </a:solidFill>
              </a:rPr>
              <a:t> </a:t>
            </a:r>
            <a:r>
              <a:rPr lang="en-US" sz="3000" dirty="0">
                <a:solidFill>
                  <a:schemeClr val="bg1"/>
                </a:solidFill>
              </a:rPr>
              <a:t>that I have given you from them as your inheritance, then you are to offer up from it as a raised offering to the LORD </a:t>
            </a:r>
            <a:r>
              <a:rPr lang="en-US" sz="3000" b="1" u="sng" dirty="0">
                <a:solidFill>
                  <a:srgbClr val="FFFF00"/>
                </a:solidFill>
              </a:rPr>
              <a:t>a tenth</a:t>
            </a:r>
            <a:r>
              <a:rPr lang="en-US" sz="3000" b="1" dirty="0">
                <a:solidFill>
                  <a:srgbClr val="FFFF00"/>
                </a:solidFill>
              </a:rPr>
              <a:t> </a:t>
            </a:r>
            <a:r>
              <a:rPr lang="en-US" sz="3000" dirty="0">
                <a:solidFill>
                  <a:schemeClr val="bg1"/>
                </a:solidFill>
              </a:rPr>
              <a:t>of the </a:t>
            </a:r>
            <a:r>
              <a:rPr lang="en-US" sz="3000" b="1" u="sng" dirty="0">
                <a:solidFill>
                  <a:srgbClr val="FFFF00"/>
                </a:solidFill>
              </a:rPr>
              <a:t>tithe</a:t>
            </a:r>
            <a:r>
              <a:rPr lang="en-US" sz="3000" dirty="0">
                <a:solidFill>
                  <a:schemeClr val="bg1"/>
                </a:solidFill>
              </a:rPr>
              <a:t>.</a:t>
            </a:r>
            <a:r>
              <a:rPr lang="en-US" sz="3000" dirty="0"/>
              <a:t>  </a:t>
            </a:r>
            <a:r>
              <a:rPr lang="en-US" sz="3000" dirty="0">
                <a:solidFill>
                  <a:schemeClr val="bg1"/>
                </a:solidFill>
              </a:rPr>
              <a:t>And your raised offering will be credited to you as though it were grain from the threshing floor or as new wine from the winepress.  Thus you are to offer up a raised offering to the LORD of all your </a:t>
            </a:r>
            <a:r>
              <a:rPr lang="en-US" sz="3000" b="1" u="sng" dirty="0">
                <a:solidFill>
                  <a:srgbClr val="FFFF00"/>
                </a:solidFill>
              </a:rPr>
              <a:t>tithes</a:t>
            </a:r>
            <a:r>
              <a:rPr lang="en-US" sz="3000" dirty="0">
                <a:solidFill>
                  <a:srgbClr val="FFFF00"/>
                </a:solidFill>
              </a:rPr>
              <a:t> </a:t>
            </a:r>
            <a:r>
              <a:rPr lang="en-US" sz="3000" dirty="0">
                <a:solidFill>
                  <a:schemeClr val="bg1"/>
                </a:solidFill>
              </a:rPr>
              <a:t>which you receive from the Israelites; and you must give the LORD's raised offering from it to Aaron the priest.  From all your gifts you must offer up every raised offering due the LORD, from all the best of it, and the holiest part of it.’”</a:t>
            </a:r>
            <a:endParaRPr lang="en-US" sz="3000" dirty="0" smtClean="0">
              <a:solidFill>
                <a:schemeClr val="bg1"/>
              </a:solidFill>
            </a:endParaRPr>
          </a:p>
          <a:p>
            <a:pPr algn="r">
              <a:spcBef>
                <a:spcPts val="1200"/>
              </a:spcBef>
            </a:pPr>
            <a:r>
              <a:rPr lang="he-IL" sz="3600" dirty="0" smtClean="0">
                <a:solidFill>
                  <a:srgbClr val="FFFF00"/>
                </a:solidFill>
                <a:latin typeface="Times New Roman" panose="02020603050405020304" pitchFamily="18" charset="0"/>
                <a:cs typeface="Times New Roman" panose="02020603050405020304" pitchFamily="18" charset="0"/>
              </a:rPr>
              <a:t>מַעֲשֵׂר</a:t>
            </a:r>
            <a:r>
              <a:rPr lang="en-US" sz="3200" dirty="0" smtClean="0">
                <a:solidFill>
                  <a:srgbClr val="FFFF00"/>
                </a:solidFill>
              </a:rPr>
              <a:t> </a:t>
            </a:r>
            <a:r>
              <a:rPr lang="en-US" sz="3200" b="1" dirty="0" smtClean="0">
                <a:solidFill>
                  <a:srgbClr val="FFFF00"/>
                </a:solidFill>
              </a:rPr>
              <a:t>= </a:t>
            </a:r>
            <a:r>
              <a:rPr lang="en-US" sz="3200" b="1" dirty="0" smtClean="0">
                <a:solidFill>
                  <a:srgbClr val="FFFF00"/>
                </a:solidFill>
              </a:rPr>
              <a:t>tithe = a tenth</a:t>
            </a:r>
          </a:p>
        </p:txBody>
      </p:sp>
    </p:spTree>
    <p:extLst>
      <p:ext uri="{BB962C8B-B14F-4D97-AF65-F5344CB8AC3E}">
        <p14:creationId xmlns:p14="http://schemas.microsoft.com/office/powerpoint/2010/main" val="177725124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3" name="TextBox 2"/>
          <p:cNvSpPr txBox="1"/>
          <p:nvPr/>
        </p:nvSpPr>
        <p:spPr>
          <a:xfrm>
            <a:off x="0" y="0"/>
            <a:ext cx="9144000" cy="6494085"/>
          </a:xfrm>
          <a:prstGeom prst="rect">
            <a:avLst/>
          </a:prstGeom>
          <a:noFill/>
        </p:spPr>
        <p:txBody>
          <a:bodyPr wrap="square" rtlCol="0">
            <a:spAutoFit/>
          </a:bodyPr>
          <a:lstStyle/>
          <a:p>
            <a:r>
              <a:rPr lang="en-US" sz="3200" dirty="0">
                <a:solidFill>
                  <a:schemeClr val="bg1"/>
                </a:solidFill>
              </a:rPr>
              <a:t>Deuteronomy 12.17-19 NET:  </a:t>
            </a:r>
            <a:r>
              <a:rPr lang="en-US" sz="3200" dirty="0" smtClean="0">
                <a:solidFill>
                  <a:schemeClr val="bg1"/>
                </a:solidFill>
              </a:rPr>
              <a:t>You </a:t>
            </a:r>
            <a:r>
              <a:rPr lang="en-US" sz="3200" dirty="0">
                <a:solidFill>
                  <a:schemeClr val="bg1"/>
                </a:solidFill>
              </a:rPr>
              <a:t>will not be allowed to eat in your villages your </a:t>
            </a:r>
            <a:r>
              <a:rPr lang="en-US" sz="3200" b="1" u="sng" dirty="0">
                <a:solidFill>
                  <a:srgbClr val="FFFF00"/>
                </a:solidFill>
              </a:rPr>
              <a:t>tithe</a:t>
            </a:r>
            <a:r>
              <a:rPr lang="en-US" sz="3200" dirty="0">
                <a:solidFill>
                  <a:srgbClr val="FFFF00"/>
                </a:solidFill>
              </a:rPr>
              <a:t> </a:t>
            </a:r>
            <a:r>
              <a:rPr lang="en-US" sz="3200" dirty="0">
                <a:solidFill>
                  <a:schemeClr val="bg1"/>
                </a:solidFill>
              </a:rPr>
              <a:t>of grain, new wine, olive oil, the firstborn of your herd and flock, any votive offerings you have vowed, or your freewill and personal offerings.  Only in the presence of the LORD your God may you eat these, in the place he chooses. This applies to you, your son, your daughter, your male and female servants, and the Levites in your villages. In that place you will rejoice before the LORD your God in all the output of your labor.  Be careful not to overlook the Levites as long as you live in the land</a:t>
            </a:r>
            <a:r>
              <a:rPr lang="en-US" sz="3200" dirty="0" smtClean="0">
                <a:solidFill>
                  <a:schemeClr val="bg1"/>
                </a:solidFill>
              </a:rPr>
              <a:t>.</a:t>
            </a:r>
          </a:p>
          <a:p>
            <a:pPr algn="r"/>
            <a:r>
              <a:rPr lang="en-US" sz="3200" dirty="0" smtClean="0">
                <a:solidFill>
                  <a:schemeClr val="bg1"/>
                </a:solidFill>
              </a:rPr>
              <a:t> </a:t>
            </a:r>
            <a:r>
              <a:rPr lang="he-IL" sz="3600" dirty="0" smtClean="0">
                <a:solidFill>
                  <a:srgbClr val="FFFF00"/>
                </a:solidFill>
                <a:latin typeface="Times New Roman" panose="02020603050405020304" pitchFamily="18" charset="0"/>
                <a:cs typeface="Times New Roman" panose="02020603050405020304" pitchFamily="18" charset="0"/>
              </a:rPr>
              <a:t>מַעֲשֵׂר</a:t>
            </a:r>
            <a:r>
              <a:rPr lang="en-US" sz="3200" dirty="0" smtClean="0">
                <a:solidFill>
                  <a:srgbClr val="FFFF00"/>
                </a:solidFill>
              </a:rPr>
              <a:t> </a:t>
            </a:r>
            <a:r>
              <a:rPr lang="en-US" sz="3200" b="1" dirty="0" smtClean="0">
                <a:solidFill>
                  <a:srgbClr val="FFFF00"/>
                </a:solidFill>
              </a:rPr>
              <a:t>= tithe = a tenth</a:t>
            </a:r>
          </a:p>
        </p:txBody>
      </p:sp>
    </p:spTree>
    <p:extLst>
      <p:ext uri="{BB962C8B-B14F-4D97-AF65-F5344CB8AC3E}">
        <p14:creationId xmlns:p14="http://schemas.microsoft.com/office/powerpoint/2010/main" val="408845230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3" name="TextBox 2"/>
          <p:cNvSpPr txBox="1"/>
          <p:nvPr/>
        </p:nvSpPr>
        <p:spPr>
          <a:xfrm>
            <a:off x="0" y="0"/>
            <a:ext cx="9144000" cy="6617196"/>
          </a:xfrm>
          <a:prstGeom prst="rect">
            <a:avLst/>
          </a:prstGeom>
          <a:noFill/>
        </p:spPr>
        <p:txBody>
          <a:bodyPr wrap="square" rtlCol="0">
            <a:spAutoFit/>
          </a:bodyPr>
          <a:lstStyle/>
          <a:p>
            <a:r>
              <a:rPr lang="en-US" sz="3200" dirty="0">
                <a:solidFill>
                  <a:schemeClr val="bg1"/>
                </a:solidFill>
              </a:rPr>
              <a:t>Deuteronomy </a:t>
            </a:r>
            <a:r>
              <a:rPr lang="en-US" sz="3200" dirty="0" smtClean="0">
                <a:solidFill>
                  <a:schemeClr val="bg1"/>
                </a:solidFill>
              </a:rPr>
              <a:t>14.22-23 </a:t>
            </a:r>
            <a:r>
              <a:rPr lang="en-US" sz="3200" dirty="0">
                <a:solidFill>
                  <a:schemeClr val="bg1"/>
                </a:solidFill>
              </a:rPr>
              <a:t>NET:   You must be certain </a:t>
            </a:r>
            <a:r>
              <a:rPr lang="en-US" sz="3200" u="sng" dirty="0">
                <a:solidFill>
                  <a:schemeClr val="accent2">
                    <a:lumMod val="40000"/>
                    <a:lumOff val="60000"/>
                  </a:schemeClr>
                </a:solidFill>
              </a:rPr>
              <a:t>to</a:t>
            </a:r>
            <a:r>
              <a:rPr lang="en-US" sz="3200" dirty="0">
                <a:solidFill>
                  <a:schemeClr val="accent2">
                    <a:lumMod val="40000"/>
                    <a:lumOff val="60000"/>
                  </a:schemeClr>
                </a:solidFill>
              </a:rPr>
              <a:t> </a:t>
            </a:r>
            <a:r>
              <a:rPr lang="en-US" sz="3200" b="1" u="sng" dirty="0">
                <a:solidFill>
                  <a:srgbClr val="FC42D9"/>
                </a:solidFill>
              </a:rPr>
              <a:t>tithe</a:t>
            </a:r>
            <a:r>
              <a:rPr lang="en-US" sz="3200" dirty="0">
                <a:solidFill>
                  <a:srgbClr val="FC42D9"/>
                </a:solidFill>
              </a:rPr>
              <a:t> </a:t>
            </a:r>
            <a:r>
              <a:rPr lang="en-US" sz="3200" dirty="0">
                <a:solidFill>
                  <a:schemeClr val="bg1"/>
                </a:solidFill>
              </a:rPr>
              <a:t>all the produce of your seed that comes from the field year after year.  In the presence of the LORD your God you must eat from the </a:t>
            </a:r>
            <a:r>
              <a:rPr lang="en-US" sz="3200" b="1" u="sng" dirty="0">
                <a:solidFill>
                  <a:srgbClr val="FFFF00"/>
                </a:solidFill>
              </a:rPr>
              <a:t>tithe</a:t>
            </a:r>
            <a:r>
              <a:rPr lang="en-US" sz="3200" dirty="0">
                <a:solidFill>
                  <a:srgbClr val="FFFF00"/>
                </a:solidFill>
              </a:rPr>
              <a:t> </a:t>
            </a:r>
            <a:r>
              <a:rPr lang="en-US" sz="3200" dirty="0">
                <a:solidFill>
                  <a:schemeClr val="bg1"/>
                </a:solidFill>
              </a:rPr>
              <a:t>of your grain, your new wine, your olive oil, and the firstborn of your herds and flocks in the place he chooses to locate his name, so that you may learn to revere the LORD your God always</a:t>
            </a:r>
            <a:r>
              <a:rPr lang="en-US" sz="3200" dirty="0" smtClean="0">
                <a:solidFill>
                  <a:schemeClr val="bg1"/>
                </a:solidFill>
              </a:rPr>
              <a:t>.</a:t>
            </a:r>
          </a:p>
          <a:p>
            <a:endParaRPr lang="en-US" sz="3200" dirty="0" smtClean="0">
              <a:solidFill>
                <a:schemeClr val="bg1"/>
              </a:solidFill>
            </a:endParaRPr>
          </a:p>
          <a:p>
            <a:endParaRPr lang="en-US" sz="3200" dirty="0" smtClean="0">
              <a:solidFill>
                <a:srgbClr val="FC42D9"/>
              </a:solidFill>
            </a:endParaRPr>
          </a:p>
          <a:p>
            <a:pPr algn="r"/>
            <a:r>
              <a:rPr lang="he-IL" sz="3600" dirty="0" smtClean="0">
                <a:solidFill>
                  <a:srgbClr val="FC42D9"/>
                </a:solidFill>
                <a:latin typeface="Times New Roman" panose="02020603050405020304" pitchFamily="18" charset="0"/>
                <a:cs typeface="Times New Roman" panose="02020603050405020304" pitchFamily="18" charset="0"/>
              </a:rPr>
              <a:t>עָשַׂר</a:t>
            </a:r>
            <a:r>
              <a:rPr lang="en-US" sz="3200" dirty="0" smtClean="0">
                <a:solidFill>
                  <a:srgbClr val="FC42D9"/>
                </a:solidFill>
              </a:rPr>
              <a:t> </a:t>
            </a:r>
            <a:r>
              <a:rPr lang="en-US" sz="3200" b="1" dirty="0" smtClean="0">
                <a:solidFill>
                  <a:srgbClr val="FC42D9"/>
                </a:solidFill>
              </a:rPr>
              <a:t>= to give or receive a tithe</a:t>
            </a:r>
          </a:p>
          <a:p>
            <a:endParaRPr lang="en-US" sz="3200" dirty="0" smtClean="0">
              <a:solidFill>
                <a:srgbClr val="FC42D9"/>
              </a:solidFill>
            </a:endParaRPr>
          </a:p>
          <a:p>
            <a:pPr algn="r"/>
            <a:r>
              <a:rPr lang="en-US" sz="3200" dirty="0" smtClean="0">
                <a:solidFill>
                  <a:schemeClr val="bg1"/>
                </a:solidFill>
              </a:rPr>
              <a:t> </a:t>
            </a:r>
            <a:r>
              <a:rPr lang="he-IL" sz="3600" dirty="0" smtClean="0">
                <a:solidFill>
                  <a:srgbClr val="FFFF00"/>
                </a:solidFill>
                <a:latin typeface="Times New Roman" panose="02020603050405020304" pitchFamily="18" charset="0"/>
                <a:cs typeface="Times New Roman" panose="02020603050405020304" pitchFamily="18" charset="0"/>
              </a:rPr>
              <a:t>מַעֲשֵׂר</a:t>
            </a:r>
            <a:r>
              <a:rPr lang="en-US" sz="3200" dirty="0" smtClean="0">
                <a:solidFill>
                  <a:srgbClr val="FFFF00"/>
                </a:solidFill>
              </a:rPr>
              <a:t> </a:t>
            </a:r>
            <a:r>
              <a:rPr lang="en-US" sz="3200" b="1" dirty="0" smtClean="0">
                <a:solidFill>
                  <a:srgbClr val="FFFF00"/>
                </a:solidFill>
              </a:rPr>
              <a:t>= tithe = a tenth</a:t>
            </a:r>
          </a:p>
        </p:txBody>
      </p:sp>
    </p:spTree>
    <p:extLst>
      <p:ext uri="{BB962C8B-B14F-4D97-AF65-F5344CB8AC3E}">
        <p14:creationId xmlns:p14="http://schemas.microsoft.com/office/powerpoint/2010/main" val="260391375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230</TotalTime>
  <Words>1520</Words>
  <Application>Microsoft Office PowerPoint</Application>
  <PresentationFormat>On-screen Show (4:3)</PresentationFormat>
  <Paragraphs>102</Paragraphs>
  <Slides>23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Calibri Light</vt:lpstr>
      <vt:lpstr>Times New Roman</vt:lpstr>
      <vt:lpstr>Wingdings</vt:lpstr>
      <vt:lpstr>Wingdings 2</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18</cp:revision>
  <dcterms:created xsi:type="dcterms:W3CDTF">2016-01-26T15:40:48Z</dcterms:created>
  <dcterms:modified xsi:type="dcterms:W3CDTF">2016-02-09T14:51:38Z</dcterms:modified>
</cp:coreProperties>
</file>